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73" r:id="rId4"/>
    <p:sldId id="314" r:id="rId5"/>
    <p:sldId id="274" r:id="rId6"/>
    <p:sldId id="275" r:id="rId7"/>
    <p:sldId id="277" r:id="rId8"/>
    <p:sldId id="276" r:id="rId9"/>
    <p:sldId id="316" r:id="rId10"/>
    <p:sldId id="320" r:id="rId11"/>
    <p:sldId id="317" r:id="rId12"/>
    <p:sldId id="318" r:id="rId13"/>
    <p:sldId id="319" r:id="rId14"/>
    <p:sldId id="266" r:id="rId15"/>
    <p:sldId id="283" r:id="rId16"/>
    <p:sldId id="291" r:id="rId17"/>
    <p:sldId id="309" r:id="rId18"/>
    <p:sldId id="321" r:id="rId19"/>
    <p:sldId id="322" r:id="rId20"/>
    <p:sldId id="323" r:id="rId21"/>
    <p:sldId id="265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14" autoAdjust="0"/>
  </p:normalViewPr>
  <p:slideViewPr>
    <p:cSldViewPr>
      <p:cViewPr>
        <p:scale>
          <a:sx n="90" d="100"/>
          <a:sy n="90" d="100"/>
        </p:scale>
        <p:origin x="-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69DF399-466C-499C-B700-507B820C827B}" type="datetimeFigureOut">
              <a:rPr lang="en-US"/>
              <a:pPr/>
              <a:t>12/10/2010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13B6B27-1254-43D8-B3E3-23C740DD99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6B27-1254-43D8-B3E3-23C740DD99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D595-C76E-47CA-9CF1-5DBD8DEC40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725D-B662-431C-B0C2-E5F7E2D008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F1949-CE73-4313-A22A-A02F088CA4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519A2-522B-49FA-82F5-D7A93AE56B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A667-43B1-4948-A90E-3A8BD6908E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AC0F-4E02-43CD-A570-671622C522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0727-76D5-4017-A0C2-6947F2C60C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04BC-0187-414C-ACD7-AA2315EC1B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D078-55EA-4448-A48E-23BC7316BA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33E8-9D8C-4A07-A4E1-59BEED67F5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50F2-1E4D-4681-BBA3-C0FDA9A871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59EF-5FCA-40CF-BE57-0534C6D606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7DDC93-0176-441F-93BF-F209281973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2.tif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8.png"/><Relationship Id="rId7" Type="http://schemas.openxmlformats.org/officeDocument/2006/relationships/image" Target="../media/image50.tif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5.png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sz="3200" b="1" dirty="0" smtClean="0"/>
              <a:t>Modeling Generation and Nonlinear Evolution of VLF Waves for Space Applications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 </a:t>
            </a:r>
          </a:p>
          <a:p>
            <a:pPr algn="ctr">
              <a:buFontTx/>
              <a:buNone/>
            </a:pPr>
            <a:r>
              <a:rPr lang="en-US" sz="2400" dirty="0" smtClean="0"/>
              <a:t>W.A. Scales</a:t>
            </a:r>
          </a:p>
          <a:p>
            <a:pPr algn="ctr">
              <a:buFontTx/>
              <a:buNone/>
            </a:pPr>
            <a:r>
              <a:rPr lang="en-US" sz="2400" dirty="0" smtClean="0"/>
              <a:t>Center of Space Science and Engineering Research</a:t>
            </a:r>
          </a:p>
          <a:p>
            <a:pPr algn="ctr">
              <a:buFontTx/>
              <a:buNone/>
            </a:pPr>
            <a:r>
              <a:rPr lang="en-US" sz="2400" dirty="0" smtClean="0"/>
              <a:t>Virginia Tech</a:t>
            </a:r>
            <a:endParaRPr lang="en-US" sz="1800" dirty="0" smtClean="0"/>
          </a:p>
          <a:p>
            <a:pPr algn="ctr">
              <a:buFontTx/>
              <a:buNone/>
            </a:pPr>
            <a:endParaRPr lang="en-US" sz="1800" dirty="0" smtClean="0"/>
          </a:p>
          <a:p>
            <a:pPr algn="ctr">
              <a:buFontTx/>
              <a:buNone/>
            </a:pPr>
            <a:endParaRPr lang="en-US" sz="1800" dirty="0" smtClean="0"/>
          </a:p>
          <a:p>
            <a:pPr algn="ctr">
              <a:buFontTx/>
              <a:buNone/>
            </a:pPr>
            <a:r>
              <a:rPr lang="en-US" sz="1800" dirty="0" smtClean="0"/>
              <a:t>Collaborators:</a:t>
            </a:r>
          </a:p>
          <a:p>
            <a:pPr algn="ctr">
              <a:buFontTx/>
              <a:buNone/>
            </a:pPr>
            <a:r>
              <a:rPr lang="en-US" sz="1800" dirty="0" smtClean="0"/>
              <a:t>L. </a:t>
            </a:r>
            <a:r>
              <a:rPr lang="en-US" sz="1800" dirty="0" err="1" smtClean="0"/>
              <a:t>Rudakov</a:t>
            </a:r>
            <a:r>
              <a:rPr lang="en-US" sz="1800" dirty="0" smtClean="0"/>
              <a:t>, G. </a:t>
            </a:r>
            <a:r>
              <a:rPr lang="en-US" sz="1800" dirty="0" err="1" smtClean="0"/>
              <a:t>Ganguli</a:t>
            </a:r>
            <a:r>
              <a:rPr lang="en-US" sz="1800" dirty="0" smtClean="0"/>
              <a:t>, and M. </a:t>
            </a:r>
            <a:r>
              <a:rPr lang="en-US" sz="1800" dirty="0" err="1" smtClean="0"/>
              <a:t>Mithaiwala</a:t>
            </a:r>
            <a:endParaRPr lang="en-US" sz="1800" dirty="0" smtClean="0"/>
          </a:p>
          <a:p>
            <a:pPr algn="ctr">
              <a:buFontTx/>
              <a:buNone/>
            </a:pPr>
            <a:r>
              <a:rPr lang="en-US" sz="1800" dirty="0" smtClean="0"/>
              <a:t>Naval Research Laboratory</a:t>
            </a:r>
          </a:p>
          <a:p>
            <a:pPr algn="ctr">
              <a:buFontTx/>
              <a:buNone/>
            </a:pPr>
            <a:r>
              <a:rPr lang="en-US" sz="1800" dirty="0" smtClean="0"/>
              <a:t>J. Wang</a:t>
            </a:r>
          </a:p>
          <a:p>
            <a:pPr algn="ctr">
              <a:buFontTx/>
              <a:buNone/>
            </a:pPr>
            <a:r>
              <a:rPr lang="en-US" sz="1800" dirty="0" smtClean="0"/>
              <a:t>USC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wscales\Desktop\My Documents\MURI\SanFranciso\fldeng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53" y="762000"/>
            <a:ext cx="4294247" cy="2356215"/>
          </a:xfrm>
          <a:prstGeom prst="rect">
            <a:avLst/>
          </a:prstGeom>
          <a:noFill/>
        </p:spPr>
      </p:pic>
      <p:pic>
        <p:nvPicPr>
          <p:cNvPr id="100355" name="Picture 3" descr="C:\Documents and Settings\wscales\Desktop\My Documents\MURI\SanFranciso\kinengbi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50112"/>
            <a:ext cx="4419600" cy="2374088"/>
          </a:xfrm>
          <a:prstGeom prst="rect">
            <a:avLst/>
          </a:prstGeom>
          <a:noFill/>
        </p:spPr>
      </p:pic>
      <p:pic>
        <p:nvPicPr>
          <p:cNvPr id="100356" name="Picture 4" descr="C:\Documents and Settings\wscales\Desktop\My Documents\MURI\SanFranciso\kinengoi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93311"/>
            <a:ext cx="4419600" cy="2374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Electric Field 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33400"/>
            <a:ext cx="312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Ion Kinetic 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28826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Ion Kinetic 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Increasing effective collisions initially allows more release of energy from the ring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Increasing effective collisions reduces background ion heating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It is noted that an optimal effective collision value exists where a maximum amount of energy can be extracted from the ring particles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A new electrostatic model has been developed for calculation of extraction of energy from ring beam for generation of VLF waves.</a:t>
            </a:r>
          </a:p>
          <a:p>
            <a:r>
              <a:rPr lang="en-US" sz="2400" dirty="0" smtClean="0"/>
              <a:t>The model includes effects of VLF wave convection from the ring source region through anomalous electron collisions.</a:t>
            </a:r>
          </a:p>
          <a:p>
            <a:r>
              <a:rPr lang="en-US" sz="2400" dirty="0" smtClean="0"/>
              <a:t>It predicts significantly increased efficiency of energy extraction from ring beam energy into wave production (15% or more) compared to some previous models and also reduction of background ion heating.</a:t>
            </a:r>
          </a:p>
          <a:p>
            <a:r>
              <a:rPr lang="en-US" sz="2400" dirty="0" smtClean="0"/>
              <a:t>The results are more consistent with much more computationally expensive full EM PIC calculations (e.g. </a:t>
            </a:r>
            <a:r>
              <a:rPr lang="en-US" sz="2400" dirty="0" err="1" smtClean="0"/>
              <a:t>McClements</a:t>
            </a:r>
            <a:r>
              <a:rPr lang="en-US" sz="2400" dirty="0" smtClean="0"/>
              <a:t> et al. 1993).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Propagation models overestimate off magnetic equator </a:t>
            </a:r>
            <a:r>
              <a:rPr lang="en-US" sz="2800" dirty="0" err="1" smtClean="0"/>
              <a:t>plasmaspheric</a:t>
            </a:r>
            <a:r>
              <a:rPr lang="en-US" sz="2800" dirty="0" smtClean="0"/>
              <a:t> wave field strength by 20 dB due to ground-based VLF transmitters (e.g. Starks et al. 2008)</a:t>
            </a:r>
          </a:p>
          <a:p>
            <a:r>
              <a:rPr lang="en-US" sz="2800" dirty="0" smtClean="0"/>
              <a:t>Missing physics that may be attributed to such overestimates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Mode conversion </a:t>
            </a:r>
            <a:r>
              <a:rPr lang="en-US" sz="2000" dirty="0" smtClean="0"/>
              <a:t>(e.g. </a:t>
            </a:r>
            <a:r>
              <a:rPr lang="en-US" sz="2000" dirty="0" err="1" smtClean="0"/>
              <a:t>Eliassaon</a:t>
            </a:r>
            <a:r>
              <a:rPr lang="en-US" sz="2000" dirty="0" smtClean="0"/>
              <a:t> and Papadopoulos, 2008)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(Nonlinear) scattering </a:t>
            </a:r>
            <a:r>
              <a:rPr lang="en-US" sz="2000" dirty="0" smtClean="0"/>
              <a:t>(e.g. </a:t>
            </a:r>
            <a:r>
              <a:rPr lang="en-US" sz="2000" dirty="0" err="1" smtClean="0"/>
              <a:t>Ganguli</a:t>
            </a:r>
            <a:r>
              <a:rPr lang="en-US" sz="2000" dirty="0" smtClean="0"/>
              <a:t> et al., 2010)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Enhanced reflection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2600" dirty="0" smtClean="0"/>
              <a:t>Model physical processes that lead to conversion of whistler wave energy into lower hybrid wave energy using an electromagnetic particle-in-cell PIC model.</a:t>
            </a:r>
          </a:p>
          <a:p>
            <a:endParaRPr lang="en-US" sz="2600" dirty="0" smtClean="0"/>
          </a:p>
          <a:p>
            <a:r>
              <a:rPr lang="en-US" sz="2600" dirty="0" smtClean="0"/>
              <a:t>Perform energy budget calculation of this process for the conversion efficiency to assess the contributions to the ‘20 dB problem’.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The first physical process being addressed is nonlinear scattering of whistlers into lower hybrid/</a:t>
            </a:r>
            <a:r>
              <a:rPr lang="en-US" sz="2600" dirty="0" err="1" smtClean="0"/>
              <a:t>magnetosonic</a:t>
            </a:r>
            <a:r>
              <a:rPr lang="en-US" sz="2600" dirty="0" smtClean="0"/>
              <a:t> waves (</a:t>
            </a:r>
            <a:r>
              <a:rPr lang="en-US" sz="2600" dirty="0" err="1" smtClean="0"/>
              <a:t>Ganguli</a:t>
            </a:r>
            <a:r>
              <a:rPr lang="en-US" sz="2600" dirty="0" smtClean="0"/>
              <a:t> et al. 2010) and initial extensions of this model framework.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57600" y="152400"/>
            <a:ext cx="190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/>
              <a:t>Model</a:t>
            </a:r>
            <a:endParaRPr lang="en-US" sz="4400" b="1" dirty="0"/>
          </a:p>
        </p:txBody>
      </p:sp>
      <p:sp>
        <p:nvSpPr>
          <p:cNvPr id="9222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8991600" cy="2514600"/>
          </a:xfrm>
          <a:noFill/>
        </p:spPr>
        <p:txBody>
          <a:bodyPr/>
          <a:lstStyle/>
          <a:p>
            <a:pPr eaLnBrk="1" hangingPunct="1"/>
            <a:r>
              <a:rPr lang="es-ES" altLang="zh-CN" sz="1800" b="1" dirty="0" err="1" smtClean="0">
                <a:ea typeface="宋体" pitchFamily="2" charset="-122"/>
              </a:rPr>
              <a:t>The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simulation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domain</a:t>
            </a:r>
            <a:r>
              <a:rPr lang="es-ES" altLang="zh-CN" sz="1800" b="1" dirty="0" smtClean="0">
                <a:ea typeface="宋体" pitchFamily="2" charset="-122"/>
              </a:rPr>
              <a:t> ( </a:t>
            </a:r>
            <a:r>
              <a:rPr lang="es-ES" altLang="zh-CN" sz="1800" b="1" i="1" dirty="0" smtClean="0">
                <a:ea typeface="宋体" pitchFamily="2" charset="-122"/>
              </a:rPr>
              <a:t>X</a:t>
            </a:r>
            <a:r>
              <a:rPr lang="es-ES" altLang="zh-CN" sz="1800" b="1" dirty="0" smtClean="0">
                <a:ea typeface="宋体" pitchFamily="2" charset="-122"/>
              </a:rPr>
              <a:t>-</a:t>
            </a:r>
            <a:r>
              <a:rPr lang="es-ES" altLang="zh-CN" sz="1800" b="1" i="1" dirty="0" smtClean="0">
                <a:ea typeface="宋体" pitchFamily="2" charset="-122"/>
              </a:rPr>
              <a:t>Y </a:t>
            </a:r>
            <a:r>
              <a:rPr lang="es-ES" altLang="zh-CN" sz="1800" b="1" dirty="0" smtClean="0">
                <a:ea typeface="宋体" pitchFamily="2" charset="-122"/>
              </a:rPr>
              <a:t>) </a:t>
            </a:r>
            <a:r>
              <a:rPr lang="es-ES" altLang="zh-CN" sz="1800" b="1" dirty="0" err="1" smtClean="0">
                <a:ea typeface="宋体" pitchFamily="2" charset="-122"/>
              </a:rPr>
              <a:t>is</a:t>
            </a:r>
            <a:r>
              <a:rPr lang="es-ES" altLang="zh-CN" sz="1800" b="1" dirty="0" smtClean="0">
                <a:ea typeface="宋体" pitchFamily="2" charset="-122"/>
              </a:rPr>
              <a:t> 51.2 and 25.6 </a:t>
            </a:r>
            <a:r>
              <a:rPr lang="es-ES" altLang="zh-CN" sz="1800" b="1" dirty="0" err="1" smtClean="0">
                <a:ea typeface="宋体" pitchFamily="2" charset="-122"/>
              </a:rPr>
              <a:t>electron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inertial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lengths</a:t>
            </a:r>
            <a:r>
              <a:rPr lang="es-ES" altLang="zh-CN" sz="1800" b="1" dirty="0" smtClean="0">
                <a:ea typeface="宋体" pitchFamily="2" charset="-122"/>
              </a:rPr>
              <a:t> and </a:t>
            </a:r>
            <a:r>
              <a:rPr lang="el-GR" altLang="zh-CN" sz="1800" b="1" dirty="0" smtClean="0"/>
              <a:t>θ</a:t>
            </a:r>
            <a:r>
              <a:rPr lang="en-U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is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the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angle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between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B</a:t>
            </a:r>
            <a:r>
              <a:rPr lang="es-ES" altLang="zh-CN" sz="1800" b="1" baseline="-25000" dirty="0" err="1" smtClean="0">
                <a:ea typeface="宋体" pitchFamily="2" charset="-122"/>
              </a:rPr>
              <a:t>o</a:t>
            </a:r>
            <a:r>
              <a:rPr lang="es-ES" altLang="zh-CN" sz="1800" b="1" dirty="0" smtClean="0">
                <a:ea typeface="宋体" pitchFamily="2" charset="-122"/>
              </a:rPr>
              <a:t> and </a:t>
            </a:r>
            <a:r>
              <a:rPr lang="es-ES" altLang="zh-CN" sz="1800" b="1" i="1" dirty="0" smtClean="0">
                <a:ea typeface="宋体" pitchFamily="2" charset="-122"/>
              </a:rPr>
              <a:t>X</a:t>
            </a:r>
            <a:r>
              <a:rPr lang="es-ES" altLang="zh-CN" sz="1800" b="1" dirty="0" smtClean="0">
                <a:ea typeface="宋体" pitchFamily="2" charset="-122"/>
              </a:rPr>
              <a:t> </a:t>
            </a:r>
            <a:r>
              <a:rPr lang="es-ES" altLang="zh-CN" sz="1800" b="1" dirty="0" err="1" smtClean="0">
                <a:ea typeface="宋体" pitchFamily="2" charset="-122"/>
              </a:rPr>
              <a:t>direction</a:t>
            </a:r>
            <a:r>
              <a:rPr lang="es-ES" altLang="zh-CN" sz="1800" b="1" dirty="0" smtClean="0">
                <a:ea typeface="宋体" pitchFamily="2" charset="-122"/>
              </a:rPr>
              <a:t>.</a:t>
            </a:r>
          </a:p>
          <a:p>
            <a:pPr eaLnBrk="1" hangingPunct="1">
              <a:buNone/>
            </a:pPr>
            <a:endParaRPr lang="es-ES" altLang="zh-CN" sz="1800" b="1" dirty="0" smtClean="0">
              <a:ea typeface="宋体" pitchFamily="2" charset="-122"/>
            </a:endParaRPr>
          </a:p>
          <a:p>
            <a:pPr eaLnBrk="1" hangingPunct="1"/>
            <a:r>
              <a:rPr lang="es-ES" altLang="zh-CN" sz="1800" b="1" dirty="0" err="1" smtClean="0">
                <a:ea typeface="宋体" pitchFamily="2" charset="-122"/>
              </a:rPr>
              <a:t>Three</a:t>
            </a:r>
            <a:r>
              <a:rPr lang="es-ES" altLang="zh-CN" sz="1800" b="1" dirty="0" smtClean="0">
                <a:ea typeface="宋体" pitchFamily="2" charset="-122"/>
              </a:rPr>
              <a:t> Cases:</a:t>
            </a:r>
          </a:p>
          <a:p>
            <a:pPr eaLnBrk="1" hangingPunct="1"/>
            <a:endParaRPr lang="es-ES" altLang="zh-CN" sz="1800" b="1" dirty="0" smtClean="0"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s-ES" altLang="zh-CN" sz="1800" b="1" dirty="0" smtClean="0">
                <a:ea typeface="宋体" pitchFamily="2" charset="-122"/>
              </a:rPr>
              <a:t>     </a:t>
            </a:r>
          </a:p>
          <a:p>
            <a:pPr eaLnBrk="1" hangingPunct="1">
              <a:buFontTx/>
              <a:buNone/>
            </a:pPr>
            <a:endParaRPr lang="es-ES" altLang="zh-CN" sz="1800" b="1" dirty="0" smtClean="0"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s-ES" altLang="zh-CN" sz="1800" b="1" dirty="0" smtClean="0">
                <a:ea typeface="宋体" pitchFamily="2" charset="-122"/>
              </a:rPr>
              <a:t>                 </a:t>
            </a:r>
          </a:p>
          <a:p>
            <a:pPr eaLnBrk="1" hangingPunct="1">
              <a:buFontTx/>
              <a:buNone/>
            </a:pPr>
            <a:r>
              <a:rPr lang="es-ES" altLang="zh-CN" sz="1800" b="1" dirty="0" smtClean="0">
                <a:ea typeface="宋体" pitchFamily="2" charset="-122"/>
              </a:rPr>
              <a:t>.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2209800" y="1828800"/>
            <a:ext cx="4419600" cy="1447800"/>
          </a:xfrm>
          <a:prstGeom prst="parallelogram">
            <a:avLst>
              <a:gd name="adj" fmla="val 76316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209800" y="3276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22098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239" name="Object 2"/>
          <p:cNvGraphicFramePr>
            <a:graphicFrameLocks noChangeAspect="1"/>
          </p:cNvGraphicFramePr>
          <p:nvPr/>
        </p:nvGraphicFramePr>
        <p:xfrm>
          <a:off x="7010400" y="3048000"/>
          <a:ext cx="366713" cy="341313"/>
        </p:xfrm>
        <a:graphic>
          <a:graphicData uri="http://schemas.openxmlformats.org/presentationml/2006/ole">
            <p:oleObj spid="_x0000_s9239" name="Equation" r:id="rId3" imgW="177480" imgH="164880" progId="Equation.3">
              <p:embed/>
            </p:oleObj>
          </a:graphicData>
        </a:graphic>
      </p:graphicFrame>
      <p:graphicFrame>
        <p:nvGraphicFramePr>
          <p:cNvPr id="9240" name="Object 2"/>
          <p:cNvGraphicFramePr>
            <a:graphicFrameLocks noChangeAspect="1"/>
          </p:cNvGraphicFramePr>
          <p:nvPr/>
        </p:nvGraphicFramePr>
        <p:xfrm>
          <a:off x="3657600" y="990600"/>
          <a:ext cx="288925" cy="341313"/>
        </p:xfrm>
        <a:graphic>
          <a:graphicData uri="http://schemas.openxmlformats.org/presentationml/2006/ole">
            <p:oleObj spid="_x0000_s9240" name="Equation" r:id="rId4" imgW="139680" imgH="164880" progId="Equation.3">
              <p:embed/>
            </p:oleObj>
          </a:graphicData>
        </a:graphic>
      </p:graphicFrame>
      <p:graphicFrame>
        <p:nvGraphicFramePr>
          <p:cNvPr id="9241" name="Object 2"/>
          <p:cNvGraphicFramePr>
            <a:graphicFrameLocks noChangeAspect="1"/>
          </p:cNvGraphicFramePr>
          <p:nvPr/>
        </p:nvGraphicFramePr>
        <p:xfrm>
          <a:off x="2057400" y="1524000"/>
          <a:ext cx="314325" cy="341313"/>
        </p:xfrm>
        <a:graphic>
          <a:graphicData uri="http://schemas.openxmlformats.org/presentationml/2006/ole">
            <p:oleObj spid="_x0000_s9241" name="Equation" r:id="rId5" imgW="152280" imgH="164880" progId="Equation.3">
              <p:embed/>
            </p:oleObj>
          </a:graphicData>
        </a:graphic>
      </p:graphicFrame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2209800" y="1371600"/>
            <a:ext cx="1447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247" name="Object 10"/>
          <p:cNvGraphicFramePr>
            <a:graphicFrameLocks noChangeAspect="1"/>
          </p:cNvGraphicFramePr>
          <p:nvPr/>
        </p:nvGraphicFramePr>
        <p:xfrm>
          <a:off x="5334000" y="2283691"/>
          <a:ext cx="457200" cy="535709"/>
        </p:xfrm>
        <a:graphic>
          <a:graphicData uri="http://schemas.openxmlformats.org/presentationml/2006/ole">
            <p:oleObj spid="_x0000_s9247" name="Equation" r:id="rId6" imgW="190440" imgH="253800" progId="Equation.3">
              <p:embed/>
            </p:oleObj>
          </a:graphicData>
        </a:graphic>
      </p:graphicFrame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3505200" y="2514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249" name="Object 10"/>
          <p:cNvGraphicFramePr>
            <a:graphicFrameLocks noChangeAspect="1"/>
          </p:cNvGraphicFramePr>
          <p:nvPr/>
        </p:nvGraphicFramePr>
        <p:xfrm>
          <a:off x="3070225" y="2743200"/>
          <a:ext cx="2546350" cy="236538"/>
        </p:xfrm>
        <a:graphic>
          <a:graphicData uri="http://schemas.openxmlformats.org/presentationml/2006/ole">
            <p:oleObj spid="_x0000_s9249" name="Equation" r:id="rId7" imgW="2158920" imgH="228600" progId="Equation.3">
              <p:embed/>
            </p:oleObj>
          </a:graphicData>
        </a:graphic>
      </p:graphicFrame>
      <p:graphicFrame>
        <p:nvGraphicFramePr>
          <p:cNvPr id="9250" name="Object 10"/>
          <p:cNvGraphicFramePr>
            <a:graphicFrameLocks noChangeAspect="1"/>
          </p:cNvGraphicFramePr>
          <p:nvPr/>
        </p:nvGraphicFramePr>
        <p:xfrm>
          <a:off x="4800600" y="1064491"/>
          <a:ext cx="457200" cy="535709"/>
        </p:xfrm>
        <a:graphic>
          <a:graphicData uri="http://schemas.openxmlformats.org/presentationml/2006/ole">
            <p:oleObj spid="_x0000_s9250" name="Equation" r:id="rId8" imgW="190440" imgH="253800" progId="Equation.3">
              <p:embed/>
            </p:oleObj>
          </a:graphicData>
        </a:graphic>
      </p:graphicFrame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3505200" y="1371600"/>
            <a:ext cx="1219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252" name="Object 10"/>
          <p:cNvGraphicFramePr>
            <a:graphicFrameLocks noChangeAspect="1"/>
          </p:cNvGraphicFramePr>
          <p:nvPr/>
        </p:nvGraphicFramePr>
        <p:xfrm>
          <a:off x="4327525" y="2012950"/>
          <a:ext cx="404813" cy="182563"/>
        </p:xfrm>
        <a:graphic>
          <a:graphicData uri="http://schemas.openxmlformats.org/presentationml/2006/ole">
            <p:oleObj spid="_x0000_s9252" name="Equation" r:id="rId9" imgW="342720" imgH="177480" progId="Equation.3">
              <p:embed/>
            </p:oleObj>
          </a:graphicData>
        </a:graphic>
      </p:graphicFrame>
      <p:graphicFrame>
        <p:nvGraphicFramePr>
          <p:cNvPr id="9254" name="Object 10"/>
          <p:cNvGraphicFramePr>
            <a:graphicFrameLocks noChangeAspect="1"/>
          </p:cNvGraphicFramePr>
          <p:nvPr/>
        </p:nvGraphicFramePr>
        <p:xfrm>
          <a:off x="609600" y="5527675"/>
          <a:ext cx="841375" cy="339725"/>
        </p:xfrm>
        <a:graphic>
          <a:graphicData uri="http://schemas.openxmlformats.org/presentationml/2006/ole">
            <p:oleObj spid="_x0000_s9254" name="Equation" r:id="rId10" imgW="507960" imgH="203040" progId="Equation.3">
              <p:embed/>
            </p:oleObj>
          </a:graphicData>
        </a:graphic>
      </p:graphicFrame>
      <p:graphicFrame>
        <p:nvGraphicFramePr>
          <p:cNvPr id="9255" name="Object 39"/>
          <p:cNvGraphicFramePr>
            <a:graphicFrameLocks noChangeAspect="1"/>
          </p:cNvGraphicFramePr>
          <p:nvPr/>
        </p:nvGraphicFramePr>
        <p:xfrm>
          <a:off x="609600" y="5867400"/>
          <a:ext cx="990600" cy="338138"/>
        </p:xfrm>
        <a:graphic>
          <a:graphicData uri="http://schemas.openxmlformats.org/presentationml/2006/ole">
            <p:oleObj spid="_x0000_s9255" name="Equation" r:id="rId11" imgW="596880" imgH="203040" progId="Equation.3">
              <p:embed/>
            </p:oleObj>
          </a:graphicData>
        </a:graphic>
      </p:graphicFrame>
      <p:sp>
        <p:nvSpPr>
          <p:cNvPr id="19" name="Arc 18"/>
          <p:cNvSpPr/>
          <p:nvPr/>
        </p:nvSpPr>
        <p:spPr>
          <a:xfrm>
            <a:off x="4267200" y="1905000"/>
            <a:ext cx="381000" cy="609600"/>
          </a:xfrm>
          <a:prstGeom prst="arc">
            <a:avLst>
              <a:gd name="adj1" fmla="val 16200000"/>
              <a:gd name="adj2" fmla="val 16295468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4495800" y="1752600"/>
            <a:ext cx="609600" cy="838200"/>
          </a:xfrm>
          <a:prstGeom prst="arc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8" idx="0"/>
          </p:cNvCxnSpPr>
          <p:nvPr/>
        </p:nvCxnSpPr>
        <p:spPr>
          <a:xfrm rot="5400000" flipH="1" flipV="1">
            <a:off x="4800600" y="1752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56" name="Object 40"/>
          <p:cNvGraphicFramePr>
            <a:graphicFrameLocks noChangeAspect="1"/>
          </p:cNvGraphicFramePr>
          <p:nvPr/>
        </p:nvGraphicFramePr>
        <p:xfrm>
          <a:off x="609600" y="6248400"/>
          <a:ext cx="5100638" cy="381000"/>
        </p:xfrm>
        <a:graphic>
          <a:graphicData uri="http://schemas.openxmlformats.org/presentationml/2006/ole">
            <p:oleObj spid="_x0000_s9256" name="Equation" r:id="rId12" imgW="3073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9" name="Picture 37" descr="bff_50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5688"/>
            <a:ext cx="4191000" cy="2373312"/>
          </a:xfrm>
          <a:prstGeom prst="rect">
            <a:avLst/>
          </a:prstGeom>
          <a:noFill/>
        </p:spPr>
      </p:pic>
      <p:graphicFrame>
        <p:nvGraphicFramePr>
          <p:cNvPr id="33824" name="Object 10"/>
          <p:cNvGraphicFramePr>
            <a:graphicFrameLocks noChangeAspect="1"/>
          </p:cNvGraphicFramePr>
          <p:nvPr/>
        </p:nvGraphicFramePr>
        <p:xfrm>
          <a:off x="6629400" y="609600"/>
          <a:ext cx="856362" cy="382587"/>
        </p:xfrm>
        <a:graphic>
          <a:graphicData uri="http://schemas.openxmlformats.org/presentationml/2006/ole">
            <p:oleObj spid="_x0000_s33824" name="Equation" r:id="rId4" imgW="457200" imgH="203040" progId="Equation.3">
              <p:embed/>
            </p:oleObj>
          </a:graphicData>
        </a:graphic>
      </p:graphicFrame>
      <p:graphicFrame>
        <p:nvGraphicFramePr>
          <p:cNvPr id="33825" name="Object 10"/>
          <p:cNvGraphicFramePr>
            <a:graphicFrameLocks noChangeAspect="1"/>
          </p:cNvGraphicFramePr>
          <p:nvPr/>
        </p:nvGraphicFramePr>
        <p:xfrm>
          <a:off x="1895475" y="630238"/>
          <a:ext cx="735013" cy="346075"/>
        </p:xfrm>
        <a:graphic>
          <a:graphicData uri="http://schemas.openxmlformats.org/presentationml/2006/ole">
            <p:oleObj spid="_x0000_s33825" name="Equation" r:id="rId5" imgW="380880" imgH="203040" progId="Equation.3">
              <p:embed/>
            </p:oleObj>
          </a:graphicData>
        </a:graphic>
      </p:graphicFrame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905000" y="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Frequency Power Spectrum</a:t>
            </a:r>
          </a:p>
        </p:txBody>
      </p:sp>
      <p:pic>
        <p:nvPicPr>
          <p:cNvPr id="33828" name="Picture 36" descr="bff_1500-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4191000" cy="2371725"/>
          </a:xfrm>
          <a:prstGeom prst="rect">
            <a:avLst/>
          </a:prstGeom>
          <a:noFill/>
        </p:spPr>
      </p:pic>
      <p:pic>
        <p:nvPicPr>
          <p:cNvPr id="33827" name="Picture 35" descr="bff_500-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066800"/>
            <a:ext cx="4191000" cy="2373313"/>
          </a:xfrm>
          <a:prstGeom prst="rect">
            <a:avLst/>
          </a:prstGeom>
          <a:noFill/>
        </p:spPr>
      </p:pic>
      <p:pic>
        <p:nvPicPr>
          <p:cNvPr id="33830" name="Picture 38" descr="bff_1500-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05200"/>
            <a:ext cx="4191000" cy="2373312"/>
          </a:xfrm>
          <a:prstGeom prst="rect">
            <a:avLst/>
          </a:prstGeom>
          <a:noFill/>
        </p:spPr>
      </p:pic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3810000" y="1905000"/>
            <a:ext cx="1532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0&lt;</a:t>
            </a:r>
            <a:r>
              <a:rPr lang="el-GR" sz="2000" b="1" dirty="0" smtClean="0">
                <a:solidFill>
                  <a:srgbClr val="000000"/>
                </a:solidFill>
              </a:rPr>
              <a:t>Ω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ce</a:t>
            </a:r>
            <a:r>
              <a:rPr lang="en-US" sz="2000" b="1" dirty="0" err="1" smtClean="0">
                <a:solidFill>
                  <a:srgbClr val="000000"/>
                </a:solidFill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</a:rPr>
              <a:t>&lt;200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3810000" y="4648200"/>
            <a:ext cx="1532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0&lt;</a:t>
            </a:r>
            <a:r>
              <a:rPr lang="el-GR" sz="2000" b="1" dirty="0" smtClean="0">
                <a:solidFill>
                  <a:srgbClr val="000000"/>
                </a:solidFill>
              </a:rPr>
              <a:t>Ω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ce</a:t>
            </a:r>
            <a:r>
              <a:rPr lang="en-US" sz="2000" b="1" dirty="0" err="1" smtClean="0">
                <a:solidFill>
                  <a:srgbClr val="000000"/>
                </a:solidFill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</a:rPr>
              <a:t>&lt;650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1524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other whistler wave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rot="5400000">
            <a:off x="7217777" y="1807577"/>
            <a:ext cx="347246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5600" y="3733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other/daughter whistler waves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42672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1981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</a:t>
            </a:r>
            <a:r>
              <a:rPr lang="en-US" sz="1600" dirty="0" smtClean="0"/>
              <a:t>histler waves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828800" y="23622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4114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</a:t>
            </a:r>
            <a:r>
              <a:rPr lang="en-US" sz="1600" dirty="0" smtClean="0"/>
              <a:t>histler waves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1600200" y="4495800"/>
            <a:ext cx="685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91200" y="3810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LH/MS waves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867400" y="44196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5867400"/>
            <a:ext cx="8839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For the case with inclination, whistler waves nonlinearly scatter into lower hybrid/</a:t>
            </a:r>
            <a:r>
              <a:rPr lang="en-US" sz="1700" dirty="0" err="1" smtClean="0"/>
              <a:t>magnetosonic</a:t>
            </a:r>
            <a:r>
              <a:rPr lang="en-US" sz="1700" dirty="0" smtClean="0"/>
              <a:t> waves (</a:t>
            </a:r>
            <a:r>
              <a:rPr lang="en-US" sz="1700" i="1" dirty="0" err="1" smtClean="0"/>
              <a:t>Ganguli</a:t>
            </a:r>
            <a:r>
              <a:rPr lang="en-US" sz="1700" i="1" dirty="0" smtClean="0"/>
              <a:t> et al. </a:t>
            </a:r>
            <a:r>
              <a:rPr lang="en-US" sz="1700" dirty="0" smtClean="0"/>
              <a:t>2010)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This may provide one avenue for channeling whistler energy into lower hybrid energy.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9" name="Picture 21" descr="C:\Documents and Settings\Administrator\My Documents\wscales\My Documents\MURI\StanfordMeeting\earlyspectru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963642"/>
            <a:ext cx="4581525" cy="2589558"/>
          </a:xfrm>
          <a:prstGeom prst="rect">
            <a:avLst/>
          </a:prstGeom>
          <a:noFill/>
        </p:spPr>
      </p:pic>
      <p:pic>
        <p:nvPicPr>
          <p:cNvPr id="43018" name="Picture 10" descr="byk300_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4724400" cy="2674937"/>
          </a:xfrm>
          <a:prstGeom prst="rect">
            <a:avLst/>
          </a:prstGeom>
          <a:noFill/>
        </p:spPr>
      </p:pic>
      <p:pic>
        <p:nvPicPr>
          <p:cNvPr id="43019" name="Picture 11" descr="ex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4637088" cy="2520950"/>
          </a:xfrm>
          <a:prstGeom prst="rect">
            <a:avLst/>
          </a:prstGeom>
          <a:noFill/>
        </p:spPr>
      </p:pic>
      <p:pic>
        <p:nvPicPr>
          <p:cNvPr id="43024" name="Picture 16" descr="expo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6913" y="1371600"/>
            <a:ext cx="4637087" cy="2525713"/>
          </a:xfrm>
          <a:prstGeom prst="rect">
            <a:avLst/>
          </a:prstGeom>
          <a:noFill/>
        </p:spPr>
      </p:pic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371600" y="1524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/>
              <a:t>Wavenumber</a:t>
            </a:r>
            <a:r>
              <a:rPr lang="en-US" sz="3200" b="1" dirty="0" smtClean="0"/>
              <a:t> </a:t>
            </a:r>
            <a:r>
              <a:rPr lang="en-US" sz="3200" b="1" dirty="0"/>
              <a:t>Power Spectrum</a:t>
            </a:r>
          </a:p>
        </p:txBody>
      </p:sp>
      <p:graphicFrame>
        <p:nvGraphicFramePr>
          <p:cNvPr id="43026" name="Object 10"/>
          <p:cNvGraphicFramePr>
            <a:graphicFrameLocks noChangeAspect="1"/>
          </p:cNvGraphicFramePr>
          <p:nvPr/>
        </p:nvGraphicFramePr>
        <p:xfrm>
          <a:off x="2027238" y="1320800"/>
          <a:ext cx="874712" cy="411163"/>
        </p:xfrm>
        <a:graphic>
          <a:graphicData uri="http://schemas.openxmlformats.org/presentationml/2006/ole">
            <p:oleObj spid="_x0000_s43026" name="Equation" r:id="rId7" imgW="380880" imgH="203040" progId="Equation.3">
              <p:embed/>
            </p:oleObj>
          </a:graphicData>
        </a:graphic>
      </p:graphicFrame>
      <p:graphicFrame>
        <p:nvGraphicFramePr>
          <p:cNvPr id="43028" name="Object 10"/>
          <p:cNvGraphicFramePr>
            <a:graphicFrameLocks noChangeAspect="1"/>
          </p:cNvGraphicFramePr>
          <p:nvPr/>
        </p:nvGraphicFramePr>
        <p:xfrm>
          <a:off x="6172200" y="1295400"/>
          <a:ext cx="1046163" cy="409953"/>
        </p:xfrm>
        <a:graphic>
          <a:graphicData uri="http://schemas.openxmlformats.org/presentationml/2006/ole">
            <p:oleObj spid="_x0000_s43028" name="Equation" r:id="rId8" imgW="457200" imgH="203040" progId="Equation.3">
              <p:embed/>
            </p:oleObj>
          </a:graphicData>
        </a:graphic>
      </p:graphicFrame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3672968" y="685800"/>
            <a:ext cx="166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l-GR" sz="2400" b="1" dirty="0" smtClean="0">
                <a:solidFill>
                  <a:srgbClr val="000000"/>
                </a:solidFill>
              </a:rPr>
              <a:t>Ω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ce</a:t>
            </a:r>
            <a:r>
              <a:rPr lang="en-US" sz="2400" b="1" dirty="0" err="1" smtClean="0">
                <a:solidFill>
                  <a:srgbClr val="000000"/>
                </a:solidFill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</a:rPr>
              <a:t>=150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4202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histler waves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819900" y="4686300"/>
            <a:ext cx="990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4888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histler waves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905000" y="52578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 descr="ex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" y="685800"/>
            <a:ext cx="4637088" cy="2895600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596768" y="304800"/>
            <a:ext cx="166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l-GR" sz="2400" b="1" dirty="0" smtClean="0">
                <a:solidFill>
                  <a:srgbClr val="000000"/>
                </a:solidFill>
              </a:rPr>
              <a:t>Ω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ce</a:t>
            </a:r>
            <a:r>
              <a:rPr lang="en-US" sz="2400" b="1" dirty="0" err="1" smtClean="0">
                <a:solidFill>
                  <a:srgbClr val="000000"/>
                </a:solidFill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</a:rPr>
              <a:t>=300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447800" y="-762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Wave Number Power Spectrum</a:t>
            </a:r>
          </a:p>
        </p:txBody>
      </p:sp>
      <p:pic>
        <p:nvPicPr>
          <p:cNvPr id="67598" name="Picture 14" descr="bx650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648200" cy="2622682"/>
          </a:xfrm>
          <a:prstGeom prst="rect">
            <a:avLst/>
          </a:prstGeom>
          <a:noFill/>
        </p:spPr>
      </p:pic>
      <p:graphicFrame>
        <p:nvGraphicFramePr>
          <p:cNvPr id="67603" name="Object 10"/>
          <p:cNvGraphicFramePr>
            <a:graphicFrameLocks noChangeAspect="1"/>
          </p:cNvGraphicFramePr>
          <p:nvPr/>
        </p:nvGraphicFramePr>
        <p:xfrm>
          <a:off x="2008188" y="609600"/>
          <a:ext cx="862012" cy="406400"/>
        </p:xfrm>
        <a:graphic>
          <a:graphicData uri="http://schemas.openxmlformats.org/presentationml/2006/ole">
            <p:oleObj spid="_x0000_s67603" name="Equation" r:id="rId5" imgW="380880" imgH="203040" progId="Equation.3">
              <p:embed/>
            </p:oleObj>
          </a:graphicData>
        </a:graphic>
      </p:graphicFrame>
      <p:graphicFrame>
        <p:nvGraphicFramePr>
          <p:cNvPr id="67604" name="Object 10"/>
          <p:cNvGraphicFramePr>
            <a:graphicFrameLocks noChangeAspect="1"/>
          </p:cNvGraphicFramePr>
          <p:nvPr/>
        </p:nvGraphicFramePr>
        <p:xfrm>
          <a:off x="5105400" y="1371600"/>
          <a:ext cx="741363" cy="290513"/>
        </p:xfrm>
        <a:graphic>
          <a:graphicData uri="http://schemas.openxmlformats.org/presentationml/2006/ole">
            <p:oleObj spid="_x0000_s67604" name="Equation" r:id="rId6" imgW="457200" imgH="203040" progId="Equation.3">
              <p:embed/>
            </p:oleObj>
          </a:graphicData>
        </a:graphic>
      </p:graphicFrame>
      <p:pic>
        <p:nvPicPr>
          <p:cNvPr id="67605" name="Picture 21" descr="C:\Documents and Settings\Administrator\My Documents\wscales\My Documents\MURI\StanfordMeeting\latebx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85800"/>
            <a:ext cx="4495800" cy="2895600"/>
          </a:xfrm>
          <a:prstGeom prst="rect">
            <a:avLst/>
          </a:prstGeom>
          <a:noFill/>
        </p:spPr>
      </p:pic>
      <p:pic>
        <p:nvPicPr>
          <p:cNvPr id="2" name="Picture 22" descr="C:\Documents and Settings\Administrator\My Documents\wscales\My Documents\MURI\StanfordMeeting\middlespectrum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8675" y="3505200"/>
            <a:ext cx="4429125" cy="2590800"/>
          </a:xfrm>
          <a:prstGeom prst="rect">
            <a:avLst/>
          </a:prstGeom>
          <a:noFill/>
        </p:spPr>
      </p:pic>
      <p:graphicFrame>
        <p:nvGraphicFramePr>
          <p:cNvPr id="67607" name="Object 23"/>
          <p:cNvGraphicFramePr>
            <a:graphicFrameLocks noChangeAspect="1"/>
          </p:cNvGraphicFramePr>
          <p:nvPr/>
        </p:nvGraphicFramePr>
        <p:xfrm>
          <a:off x="6345237" y="656847"/>
          <a:ext cx="1046163" cy="409953"/>
        </p:xfrm>
        <a:graphic>
          <a:graphicData uri="http://schemas.openxmlformats.org/presentationml/2006/ole">
            <p:oleObj spid="_x0000_s67607" name="Equation" r:id="rId9" imgW="457200" imgH="203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00800" y="3810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whistler mother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477000" y="4267200"/>
            <a:ext cx="533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541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whistler daughter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553200" y="5334000"/>
            <a:ext cx="533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57800" y="3657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LH/MS</a:t>
            </a:r>
          </a:p>
          <a:p>
            <a:r>
              <a:rPr lang="en-US" b="1" dirty="0" smtClean="0"/>
              <a:t>daughter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448300" y="4381500"/>
            <a:ext cx="457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200" y="434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whistler waves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752600" y="4724400"/>
            <a:ext cx="7620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6172200"/>
            <a:ext cx="845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Nonlinear scattering of the whistler waves is evident with inclined B</a:t>
            </a:r>
            <a:r>
              <a:rPr lang="en-US" sz="1700" baseline="-25000" dirty="0" smtClean="0"/>
              <a:t>0</a:t>
            </a:r>
            <a:r>
              <a:rPr lang="en-US" sz="1700" dirty="0" smtClean="0"/>
              <a:t> and is a characteristic of the nonlinear evolution of 3D whistler turbulence.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2400" dirty="0" smtClean="0"/>
              <a:t>Often space plasmas are preconditioned with density structures which may allow conversion between whistlers and lower hybrid waves.</a:t>
            </a:r>
          </a:p>
          <a:p>
            <a:r>
              <a:rPr lang="en-US" sz="2400" dirty="0" smtClean="0"/>
              <a:t>This has been considered by a number of investigators.</a:t>
            </a:r>
          </a:p>
          <a:p>
            <a:r>
              <a:rPr lang="en-US" sz="2400" dirty="0" smtClean="0"/>
              <a:t>Initial attempts to consider impact of field-aligned density striations within the framework of the model were considered.</a:t>
            </a:r>
          </a:p>
          <a:p>
            <a:r>
              <a:rPr lang="en-US" sz="2400" dirty="0" smtClean="0"/>
              <a:t>No nonlinear scattering between whistlers to lower hybrid waves is observed at             so this is the configuration considered first.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08538" y="3476625"/>
          <a:ext cx="819150" cy="409575"/>
        </p:xfrm>
        <a:graphic>
          <a:graphicData uri="http://schemas.openxmlformats.org/presentationml/2006/ole">
            <p:oleObj spid="_x0000_s100354" name="Equation" r:id="rId4" imgW="355320" imgH="177480" progId="Equation.3">
              <p:embed/>
            </p:oleObj>
          </a:graphicData>
        </a:graphic>
      </p:graphicFrame>
      <p:pic>
        <p:nvPicPr>
          <p:cNvPr id="100355" name="Picture 3" descr="C:\Documents and Settings\wscales\Desktop\My Documents\MURI\SanFranciso\dens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267200"/>
            <a:ext cx="3409950" cy="2552903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" y="5899150"/>
          <a:ext cx="5638800" cy="349250"/>
        </p:xfrm>
        <a:graphic>
          <a:graphicData uri="http://schemas.openxmlformats.org/presentationml/2006/ole">
            <p:oleObj spid="_x0000_s100356" name="Equation" r:id="rId6" imgW="3136680" imgH="20304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086600" y="4343400"/>
            <a:ext cx="9144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91400" y="3977640"/>
          <a:ext cx="304800" cy="365760"/>
        </p:xfrm>
        <a:graphic>
          <a:graphicData uri="http://schemas.openxmlformats.org/presentationml/2006/ole">
            <p:oleObj spid="_x0000_s100357" name="Equation" r:id="rId7" imgW="1904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0" y="1910477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Evolution typically shows initial development of whistlers and subsequent development of much larger amplitude lower hybrid waves.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typically occurs for striation of</a:t>
            </a:r>
          </a:p>
          <a:p>
            <a:r>
              <a:rPr lang="en-US" dirty="0" smtClean="0"/>
              <a:t>                          for parameters considered.*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05400" y="3886200"/>
          <a:ext cx="1524000" cy="304800"/>
        </p:xfrm>
        <a:graphic>
          <a:graphicData uri="http://schemas.openxmlformats.org/presentationml/2006/ole">
            <p:oleObj spid="_x0000_s101382" name="Equation" r:id="rId3" imgW="698400" imgH="177480" progId="Equation.3">
              <p:embed/>
            </p:oleObj>
          </a:graphicData>
        </a:graphic>
      </p:graphicFrame>
      <p:pic>
        <p:nvPicPr>
          <p:cNvPr id="101383" name="Picture 7" descr="C:\Documents and Settings\wscales\Desktop\My Documents\MURI\SanFranciso\whistl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28750"/>
            <a:ext cx="4902200" cy="36766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95800" y="6535579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limitations may be linked to number of particles per cell in current simulations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186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Initial whistler growth by simulation ring source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667000" y="381000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en-US" dirty="0" smtClean="0"/>
              <a:t>Generation of VLF Waves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Motivations and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Model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Summary</a:t>
            </a:r>
          </a:p>
          <a:p>
            <a:r>
              <a:rPr lang="en-US" dirty="0" smtClean="0"/>
              <a:t>Evolution of VLF Waves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Motivations and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Model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Ongoing work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Documents and Settings\wscales\Desktop\My Documents\MURI\SanFranciso\by1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"/>
            <a:ext cx="3328350" cy="4800600"/>
          </a:xfrm>
          <a:prstGeom prst="rect">
            <a:avLst/>
          </a:prstGeom>
          <a:noFill/>
        </p:spPr>
      </p:pic>
      <p:pic>
        <p:nvPicPr>
          <p:cNvPr id="102404" name="Picture 4" descr="C:\Documents and Settings\wscales\Desktop\My Documents\MURI\SanFranciso\by15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650" y="533400"/>
            <a:ext cx="3328350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4038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whistler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133600" y="4268689"/>
            <a:ext cx="304800" cy="3033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4191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whistler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5867400" y="4344888"/>
            <a:ext cx="381000" cy="2271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3657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LH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5486400" y="3811488"/>
            <a:ext cx="304800" cy="3033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52578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wavenumber</a:t>
            </a:r>
            <a:r>
              <a:rPr lang="en-US" dirty="0" smtClean="0"/>
              <a:t> spectrum now exhibits both whistler and LH waves at later times unlike the case with no striations and         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Whistler wave energy is converted into LH wave energy (and visa versa)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expected to be linear mode conversion (e.g. </a:t>
            </a:r>
            <a:r>
              <a:rPr lang="en-US" dirty="0" err="1" smtClean="0"/>
              <a:t>Eliasson</a:t>
            </a:r>
            <a:r>
              <a:rPr lang="en-US" dirty="0" smtClean="0"/>
              <a:t> and Papadopoulos, 2008)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038600" y="5562600"/>
          <a:ext cx="609600" cy="304800"/>
        </p:xfrm>
        <a:graphic>
          <a:graphicData uri="http://schemas.openxmlformats.org/presentationml/2006/ole">
            <p:oleObj spid="_x0000_s102405" name="Equation" r:id="rId5" imgW="35532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Summary/Ongoing Work</a:t>
            </a:r>
            <a:endParaRPr lang="es-ES" altLang="zh-CN" sz="4000" dirty="0" smtClean="0"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zh-CN" sz="2400" dirty="0" err="1" smtClean="0">
                <a:ea typeface="宋体" pitchFamily="2" charset="-122"/>
              </a:rPr>
              <a:t>Both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nonlinear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scattering</a:t>
            </a:r>
            <a:r>
              <a:rPr lang="es-ES" altLang="zh-CN" sz="2400" dirty="0" smtClean="0">
                <a:ea typeface="宋体" pitchFamily="2" charset="-122"/>
              </a:rPr>
              <a:t> of </a:t>
            </a:r>
            <a:r>
              <a:rPr lang="es-ES" altLang="zh-CN" sz="2400" dirty="0" err="1" smtClean="0">
                <a:ea typeface="宋体" pitchFamily="2" charset="-122"/>
              </a:rPr>
              <a:t>whistlers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into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lower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hybrid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waves</a:t>
            </a:r>
            <a:r>
              <a:rPr lang="es-ES" altLang="zh-CN" sz="2400" dirty="0" smtClean="0">
                <a:ea typeface="宋体" pitchFamily="2" charset="-122"/>
              </a:rPr>
              <a:t> and linear </a:t>
            </a:r>
            <a:r>
              <a:rPr lang="es-ES" altLang="zh-CN" sz="2400" dirty="0" err="1" smtClean="0">
                <a:ea typeface="宋体" pitchFamily="2" charset="-122"/>
              </a:rPr>
              <a:t>mode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conversion</a:t>
            </a:r>
            <a:r>
              <a:rPr lang="es-ES" altLang="zh-CN" sz="2400" dirty="0" smtClean="0">
                <a:ea typeface="宋体" pitchFamily="2" charset="-122"/>
              </a:rPr>
              <a:t> are viable </a:t>
            </a:r>
            <a:r>
              <a:rPr lang="es-ES" altLang="zh-CN" sz="2400" dirty="0" err="1" smtClean="0">
                <a:ea typeface="宋体" pitchFamily="2" charset="-122"/>
              </a:rPr>
              <a:t>explanations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for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the</a:t>
            </a:r>
            <a:r>
              <a:rPr lang="es-ES" altLang="zh-CN" sz="2400" dirty="0" smtClean="0">
                <a:ea typeface="宋体" pitchFamily="2" charset="-122"/>
              </a:rPr>
              <a:t> 20 dB </a:t>
            </a:r>
            <a:r>
              <a:rPr lang="es-ES" altLang="zh-CN" sz="2400" dirty="0" err="1" smtClean="0">
                <a:ea typeface="宋体" pitchFamily="2" charset="-122"/>
              </a:rPr>
              <a:t>puzzle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associated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with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ground-based</a:t>
            </a:r>
            <a:r>
              <a:rPr lang="es-ES" altLang="zh-CN" sz="2400" dirty="0" smtClean="0">
                <a:ea typeface="宋体" pitchFamily="2" charset="-122"/>
              </a:rPr>
              <a:t> VLF </a:t>
            </a:r>
            <a:r>
              <a:rPr lang="es-ES" altLang="zh-CN" sz="2400" dirty="0" err="1" smtClean="0">
                <a:ea typeface="宋体" pitchFamily="2" charset="-122"/>
              </a:rPr>
              <a:t>transmissions</a:t>
            </a:r>
            <a:r>
              <a:rPr lang="es-ES" altLang="zh-CN" sz="2400" dirty="0" smtClean="0">
                <a:ea typeface="宋体" pitchFamily="2" charset="-122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A model framework has been discussed that may be used to investigate physical processes associated with both has been discussed.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zh-CN" sz="2400" dirty="0" err="1" smtClean="0">
                <a:ea typeface="宋体" pitchFamily="2" charset="-122"/>
              </a:rPr>
              <a:t>On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going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work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is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considering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energy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budget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calculations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associated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with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each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process</a:t>
            </a:r>
            <a:r>
              <a:rPr lang="es-ES" altLang="zh-CN" sz="2400" dirty="0" smtClean="0">
                <a:ea typeface="宋体" pitchFamily="2" charset="-122"/>
              </a:rPr>
              <a:t> as </a:t>
            </a:r>
            <a:r>
              <a:rPr lang="es-ES" altLang="zh-CN" sz="2400" dirty="0" err="1" smtClean="0">
                <a:ea typeface="宋体" pitchFamily="2" charset="-122"/>
              </a:rPr>
              <a:t>well</a:t>
            </a:r>
            <a:r>
              <a:rPr lang="es-ES" altLang="zh-CN" sz="2400" dirty="0" smtClean="0">
                <a:ea typeface="宋体" pitchFamily="2" charset="-122"/>
              </a:rPr>
              <a:t> as </a:t>
            </a:r>
            <a:r>
              <a:rPr lang="es-ES" altLang="zh-CN" sz="2400" dirty="0" err="1" smtClean="0">
                <a:ea typeface="宋体" pitchFamily="2" charset="-122"/>
              </a:rPr>
              <a:t>incorporation</a:t>
            </a:r>
            <a:r>
              <a:rPr lang="es-ES" altLang="zh-CN" sz="2400" dirty="0" smtClean="0">
                <a:ea typeface="宋体" pitchFamily="2" charset="-122"/>
              </a:rPr>
              <a:t> of </a:t>
            </a:r>
            <a:r>
              <a:rPr lang="es-ES" altLang="zh-CN" sz="2400" dirty="0" err="1" smtClean="0">
                <a:ea typeface="宋体" pitchFamily="2" charset="-122"/>
              </a:rPr>
              <a:t>other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relevant</a:t>
            </a:r>
            <a:r>
              <a:rPr lang="es-ES" altLang="zh-CN" sz="2400" dirty="0" smtClean="0">
                <a:ea typeface="宋体" pitchFamily="2" charset="-122"/>
              </a:rPr>
              <a:t> plasma </a:t>
            </a:r>
            <a:r>
              <a:rPr lang="es-ES" altLang="zh-CN" sz="2400" dirty="0" err="1" smtClean="0">
                <a:ea typeface="宋体" pitchFamily="2" charset="-122"/>
              </a:rPr>
              <a:t>density</a:t>
            </a:r>
            <a:r>
              <a:rPr lang="es-ES" altLang="zh-CN" sz="2400" dirty="0" smtClean="0">
                <a:ea typeface="宋体" pitchFamily="2" charset="-122"/>
              </a:rPr>
              <a:t> </a:t>
            </a:r>
            <a:r>
              <a:rPr lang="es-ES" altLang="zh-CN" sz="2400" dirty="0" err="1" smtClean="0">
                <a:ea typeface="宋体" pitchFamily="2" charset="-122"/>
              </a:rPr>
              <a:t>structures</a:t>
            </a:r>
            <a:r>
              <a:rPr lang="es-ES" altLang="zh-CN" sz="2400" dirty="0" smtClean="0">
                <a:ea typeface="宋体" pitchFamily="2" charset="-12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s-E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zh-CN" sz="2400" dirty="0" smtClean="0">
                <a:ea typeface="宋体" pitchFamily="2" charset="-122"/>
              </a:rPr>
              <a:t>     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r>
              <a:rPr lang="en-US" sz="3000" dirty="0" smtClean="0"/>
              <a:t>An ion ring beam in space plasmas can effectively generate VLF waves.</a:t>
            </a:r>
          </a:p>
          <a:p>
            <a:r>
              <a:rPr lang="en-US" sz="3000" dirty="0" smtClean="0"/>
              <a:t>The efficiency of generation of VLF waves may be studied with standard large-scale kinetic (Particle-In-Cell PIC) models.</a:t>
            </a:r>
          </a:p>
          <a:p>
            <a:r>
              <a:rPr lang="en-US" sz="3000" dirty="0" smtClean="0"/>
              <a:t>These models are computationally expensive and dealing with such limitations may lead to compromised estimates in efficiency of the ring beam energy conversion calculation into VLF waves.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Application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6586" y="1828800"/>
            <a:ext cx="3660614" cy="34290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5486400" y="1981200"/>
            <a:ext cx="32766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286000"/>
            <a:ext cx="2514600" cy="2286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  <a:endCxn id="5" idx="2"/>
          </p:cNvCxnSpPr>
          <p:nvPr/>
        </p:nvCxnSpPr>
        <p:spPr>
          <a:xfrm rot="16200000" flipH="1">
            <a:off x="5638800" y="3467100"/>
            <a:ext cx="29718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  <a:endCxn id="5" idx="3"/>
          </p:cNvCxnSpPr>
          <p:nvPr/>
        </p:nvCxnSpPr>
        <p:spPr>
          <a:xfrm rot="10800000" flipH="1">
            <a:off x="5486400" y="3467100"/>
            <a:ext cx="32766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2294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352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582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190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58000" y="5257800"/>
          <a:ext cx="635000" cy="381000"/>
        </p:xfrm>
        <a:graphic>
          <a:graphicData uri="http://schemas.openxmlformats.org/presentationml/2006/ole">
            <p:oleObj spid="_x0000_s75778" name="Equation" r:id="rId4" imgW="380880" imgH="22860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4562475" y="3341688"/>
          <a:ext cx="655638" cy="403225"/>
        </p:xfrm>
        <a:graphic>
          <a:graphicData uri="http://schemas.openxmlformats.org/presentationml/2006/ole">
            <p:oleObj spid="_x0000_s75779" name="Equation" r:id="rId5" imgW="39348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91200" y="1535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Velocity Phase Space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of chemicals such as barium from spacecraft at orbital velocity may generate ring beam plasma capable of generating VLF waves.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sz="2800" dirty="0" smtClean="0"/>
              <a:t>To develop a new more efficient model for better estimating the efficiency of conversion of ring beam energy into VLF wave energy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Phenomenological components of the model: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Localized ring beam initially generates  quasi-electrostatic lower hybrid waves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lower hybrid waves are nonlinearly scattered into electromagnetic whistler/</a:t>
            </a:r>
            <a:r>
              <a:rPr lang="en-US" sz="2000" dirty="0" err="1" smtClean="0"/>
              <a:t>magnetosonic</a:t>
            </a:r>
            <a:r>
              <a:rPr lang="en-US" sz="2000" dirty="0" smtClean="0"/>
              <a:t> waves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whistler/</a:t>
            </a:r>
            <a:r>
              <a:rPr lang="en-US" sz="2000" dirty="0" err="1" smtClean="0"/>
              <a:t>magnetosonic</a:t>
            </a:r>
            <a:r>
              <a:rPr lang="en-US" sz="2000" dirty="0" smtClean="0"/>
              <a:t> waves instantly propagate away from the source region and remove energy from the beam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New Model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(hybrid electrostatic)</a:t>
            </a:r>
            <a:endParaRPr lang="en-US" dirty="0" smtClean="0"/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Ring and background ions treated as Particle-In-Cell PIC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Electrons treated as a fluid with anomalous collisions due to VLF wave convection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33400" y="3474988"/>
          <a:ext cx="3447192" cy="792212"/>
        </p:xfrm>
        <a:graphic>
          <a:graphicData uri="http://schemas.openxmlformats.org/presentationml/2006/ole">
            <p:oleObj spid="_x0000_s1029" name="Equation" r:id="rId3" imgW="2044440" imgH="46980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52450" y="5415280"/>
          <a:ext cx="3409950" cy="909320"/>
        </p:xfrm>
        <a:graphic>
          <a:graphicData uri="http://schemas.openxmlformats.org/presentationml/2006/ole">
            <p:oleObj spid="_x0000_s1030" name="Equation" r:id="rId4" imgW="1904760" imgH="50796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7200" y="4495800"/>
          <a:ext cx="7175500" cy="762000"/>
        </p:xfrm>
        <a:graphic>
          <a:graphicData uri="http://schemas.openxmlformats.org/presentationml/2006/ole">
            <p:oleObj spid="_x0000_s1031" name="Equation" r:id="rId5" imgW="4305240" imgH="457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43400" y="3581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perpendicular velocity 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572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parallel</a:t>
            </a:r>
          </a:p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velocity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Anomalous collisions depend on wave amplitude    and may be adjusted by  parameters      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   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 the growth rate of the lower hybrid waves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458200" y="5638800"/>
          <a:ext cx="454025" cy="330200"/>
        </p:xfrm>
        <a:graphic>
          <a:graphicData uri="http://schemas.openxmlformats.org/presentationml/2006/ole">
            <p:oleObj spid="_x0000_s1032" name="Equation" r:id="rId6" imgW="279360" imgH="2030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391400" y="5883275"/>
          <a:ext cx="227012" cy="288925"/>
        </p:xfrm>
        <a:graphic>
          <a:graphicData uri="http://schemas.openxmlformats.org/presentationml/2006/ole">
            <p:oleObj spid="_x0000_s1033" name="Equation" r:id="rId7" imgW="139680" imgH="1774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696200" y="5820690"/>
          <a:ext cx="494882" cy="427710"/>
        </p:xfrm>
        <a:graphic>
          <a:graphicData uri="http://schemas.openxmlformats.org/presentationml/2006/ole">
            <p:oleObj spid="_x0000_s1034" name="Equation" r:id="rId8" imgW="190440" imgH="22860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049713" y="6197600"/>
          <a:ext cx="206375" cy="268288"/>
        </p:xfrm>
        <a:graphic>
          <a:graphicData uri="http://schemas.openxmlformats.org/presentationml/2006/ole">
            <p:oleObj spid="_x0000_s1035" name="Equation" r:id="rId9" imgW="126720" imgH="16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/>
          <a:lstStyle/>
          <a:p>
            <a:r>
              <a:rPr lang="en-US" sz="3600" dirty="0" smtClean="0"/>
              <a:t>New Model and Comparison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06780" y="1143000"/>
          <a:ext cx="7246620" cy="457200"/>
        </p:xfrm>
        <a:graphic>
          <a:graphicData uri="http://schemas.openxmlformats.org/presentationml/2006/ole">
            <p:oleObj spid="_x0000_s2052" name="Equation" r:id="rId3" imgW="4025880" imgH="25380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85800" y="1981200"/>
          <a:ext cx="7678057" cy="876300"/>
        </p:xfrm>
        <a:graphic>
          <a:graphicData uri="http://schemas.openxmlformats.org/presentationml/2006/ole">
            <p:oleObj spid="_x0000_s2053" name="Equation" r:id="rId4" imgW="4673520" imgH="53316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09600" y="3296184"/>
          <a:ext cx="8086670" cy="361416"/>
        </p:xfrm>
        <a:graphic>
          <a:graphicData uri="http://schemas.openxmlformats.org/presentationml/2006/ole">
            <p:oleObj spid="_x0000_s2054" name="Equation" r:id="rId5" imgW="4546440" imgH="20304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2971800" y="3962400"/>
          <a:ext cx="1896979" cy="838200"/>
        </p:xfrm>
        <a:graphic>
          <a:graphicData uri="http://schemas.openxmlformats.org/presentationml/2006/ole">
            <p:oleObj spid="_x0000_s2055" name="Equation" r:id="rId6" imgW="1091880" imgH="482400" progId="Equation.3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857500" y="5105400"/>
          <a:ext cx="3086100" cy="685800"/>
        </p:xfrm>
        <a:graphic>
          <a:graphicData uri="http://schemas.openxmlformats.org/presentationml/2006/ole">
            <p:oleObj spid="_x0000_s2056" name="Equation" r:id="rId7" imgW="2057400" imgH="457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0" y="4038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linear electron density response to potential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5105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corresponding Poisson equation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6172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Another comparison model is to consider the nonlinear terms (particularly inertial) in the electron perpendicular momentum equation but this will not be discussed here.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25963"/>
          </a:xfrm>
        </p:spPr>
        <p:txBody>
          <a:bodyPr/>
          <a:lstStyle/>
          <a:p>
            <a:r>
              <a:rPr lang="en-US" sz="2800" dirty="0" smtClean="0"/>
              <a:t>Background plasma set up to replicate </a:t>
            </a:r>
            <a:r>
              <a:rPr lang="en-US" sz="2800" dirty="0" err="1" smtClean="0"/>
              <a:t>ionospheric</a:t>
            </a:r>
            <a:r>
              <a:rPr lang="en-US" sz="2800" dirty="0" smtClean="0"/>
              <a:t> conditions near 500 km 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Ring beam density varied but taken to be equal        to background ion density in results. Mass ratio varied between</a:t>
            </a:r>
            <a:r>
              <a:rPr lang="en-US" dirty="0" smtClean="0"/>
              <a:t>                   </a:t>
            </a:r>
            <a:r>
              <a:rPr lang="en-US" sz="2800" dirty="0" smtClean="0"/>
              <a:t>but taken  to be 1 here and                  . The anomalous collisions are varied to study effects.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65500" y="3505200"/>
          <a:ext cx="2044700" cy="533400"/>
        </p:xfrm>
        <a:graphic>
          <a:graphicData uri="http://schemas.openxmlformats.org/presentationml/2006/ole">
            <p:oleObj spid="_x0000_s3075" name="Equation" r:id="rId3" imgW="87624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00200" y="3886200"/>
          <a:ext cx="1689100" cy="533400"/>
        </p:xfrm>
        <a:graphic>
          <a:graphicData uri="http://schemas.openxmlformats.org/presentationml/2006/ole">
            <p:oleObj spid="_x0000_s3076" name="Equation" r:id="rId4" imgW="723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C:\Documents and Settings\wscales\Desktop\My Documents\MURI\SanFranciso\kineng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257800" cy="2884908"/>
          </a:xfrm>
          <a:prstGeom prst="rect">
            <a:avLst/>
          </a:prstGeom>
          <a:noFill/>
        </p:spPr>
      </p:pic>
      <p:pic>
        <p:nvPicPr>
          <p:cNvPr id="98306" name="Picture 2" descr="C:\Documents and Settings\wscales\Desktop\My Documents\MURI\SanFranciso\kineng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5277284" cy="2895600"/>
          </a:xfrm>
          <a:prstGeom prst="rect">
            <a:avLst/>
          </a:prstGeom>
          <a:noFill/>
        </p:spPr>
      </p:pic>
      <p:pic>
        <p:nvPicPr>
          <p:cNvPr id="98307" name="Picture 3" descr="C:\Documents and Settings\wscales\Desktop\My Documents\MURI\SanFranciso\distoi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599" y="2629179"/>
            <a:ext cx="3679703" cy="2019021"/>
          </a:xfrm>
          <a:prstGeom prst="rect">
            <a:avLst/>
          </a:prstGeom>
          <a:noFill/>
        </p:spPr>
      </p:pic>
      <p:pic>
        <p:nvPicPr>
          <p:cNvPr id="98308" name="Picture 4" descr="C:\Documents and Settings\wscales\Desktop\My Documents\MURI\SanFranciso\distoi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9426" y="4724400"/>
            <a:ext cx="3610774" cy="19812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3962400" y="5334000"/>
            <a:ext cx="19050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343400" y="3276599"/>
            <a:ext cx="14478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48600" y="36854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tail heating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548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negligible tail heating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77199" y="6019800"/>
            <a:ext cx="457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772400" y="4038600"/>
            <a:ext cx="3048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6800" y="3581400"/>
            <a:ext cx="3429000" cy="3693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Ion Kinetic Energy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2362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velocity distribution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16468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Ion Kinetic Energy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228600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energy </a:t>
            </a:r>
            <a:r>
              <a:rPr lang="en-US" sz="1100" dirty="0" err="1" smtClean="0"/>
              <a:t>reabsorption</a:t>
            </a:r>
            <a:r>
              <a:rPr lang="en-US" sz="1100" dirty="0" smtClean="0"/>
              <a:t> (e.g. </a:t>
            </a:r>
            <a:r>
              <a:rPr lang="en-US" sz="1100" dirty="0" err="1" smtClean="0"/>
              <a:t>Kalygin</a:t>
            </a:r>
            <a:r>
              <a:rPr lang="en-US" sz="1100" dirty="0" smtClean="0"/>
              <a:t> et al., 1971)</a:t>
            </a:r>
            <a:endParaRPr lang="en-US" sz="11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524000" y="2209802"/>
            <a:ext cx="381000" cy="1523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Substantial more energy is released from the ring with effective collisions which model VLF wave convection processes</a:t>
            </a: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There is substantially less background ion heating associated</a:t>
            </a: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Tail heating is present without effective collisions on the ion distribution function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1114</Words>
  <Application>Microsoft Office PowerPoint</Application>
  <PresentationFormat>On-screen Show (4:3)</PresentationFormat>
  <Paragraphs>153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Modeling Generation and Nonlinear Evolution of VLF Waves for Space Applications</vt:lpstr>
      <vt:lpstr>Outline</vt:lpstr>
      <vt:lpstr>Motivation</vt:lpstr>
      <vt:lpstr>Relevant Application</vt:lpstr>
      <vt:lpstr>Objective</vt:lpstr>
      <vt:lpstr>New Model (hybrid electrostatic)</vt:lpstr>
      <vt:lpstr>New Model and Comparison</vt:lpstr>
      <vt:lpstr>Simulation Setup</vt:lpstr>
      <vt:lpstr>Slide 9</vt:lpstr>
      <vt:lpstr>Slide 10</vt:lpstr>
      <vt:lpstr>Summary</vt:lpstr>
      <vt:lpstr>Motivation</vt:lpstr>
      <vt:lpstr>Objectives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Summary/Ongoing Work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</dc:creator>
  <cp:lastModifiedBy>wscales</cp:lastModifiedBy>
  <cp:revision>201</cp:revision>
  <dcterms:created xsi:type="dcterms:W3CDTF">2009-01-30T06:48:38Z</dcterms:created>
  <dcterms:modified xsi:type="dcterms:W3CDTF">2010-12-11T01:02:59Z</dcterms:modified>
</cp:coreProperties>
</file>