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4155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1430" r:id="rId3"/>
    <p:sldId id="1640" r:id="rId4"/>
    <p:sldId id="1618" r:id="rId5"/>
    <p:sldId id="1627" r:id="rId6"/>
    <p:sldId id="1628" r:id="rId7"/>
    <p:sldId id="1629" r:id="rId8"/>
    <p:sldId id="1630" r:id="rId9"/>
    <p:sldId id="1632" r:id="rId10"/>
    <p:sldId id="1633" r:id="rId11"/>
    <p:sldId id="1634" r:id="rId12"/>
    <p:sldId id="1635" r:id="rId13"/>
    <p:sldId id="1636" r:id="rId14"/>
    <p:sldId id="1637" r:id="rId15"/>
    <p:sldId id="1622" r:id="rId16"/>
    <p:sldId id="1638" r:id="rId17"/>
    <p:sldId id="1619" r:id="rId18"/>
    <p:sldId id="1639" r:id="rId19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33CC33"/>
    <a:srgbClr val="FB8B03"/>
    <a:srgbClr val="00CCFF"/>
    <a:srgbClr val="0D2B88"/>
    <a:srgbClr val="000000"/>
    <a:srgbClr val="FFC83F"/>
    <a:srgbClr val="0066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5200" autoAdjust="0"/>
  </p:normalViewPr>
  <p:slideViewPr>
    <p:cSldViewPr snapToGrid="0">
      <p:cViewPr>
        <p:scale>
          <a:sx n="86" d="100"/>
          <a:sy n="86" d="100"/>
        </p:scale>
        <p:origin x="-1262" y="-67"/>
      </p:cViewPr>
      <p:guideLst>
        <p:guide orient="horz" pos="3408"/>
        <p:guide orient="horz" pos="2832"/>
        <p:guide orient="horz" pos="3792"/>
        <p:guide orient="horz" pos="2561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-1588"/>
            <a:ext cx="3011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0" tIns="0" rIns="18970" bIns="0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5" y="8788400"/>
            <a:ext cx="30114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0" tIns="0" rIns="18970" bIns="0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1588"/>
            <a:ext cx="30114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0" tIns="0" rIns="18970" bIns="0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-1588"/>
            <a:ext cx="3011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0" tIns="0" rIns="18970" bIns="0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8788400"/>
            <a:ext cx="30114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0" tIns="0" rIns="18970" bIns="0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88400"/>
            <a:ext cx="3011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0" tIns="0" rIns="18970" bIns="0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spcBef>
                <a:spcPct val="0"/>
              </a:spcBef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9DB62EBA-786D-4C51-A907-CF6D9D22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7375"/>
            <a:ext cx="51149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2" tIns="45834" rIns="93262" bIns="45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28663"/>
            <a:ext cx="4573588" cy="3430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61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AFEF6-968E-46B5-99E8-FF7D0451FE0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2150"/>
            <a:ext cx="4611687" cy="34591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9913"/>
            <a:ext cx="5095875" cy="414813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Mention the various payload contractors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B62EBA-786D-4C51-A907-CF6D9D228E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40A53-25EA-4C49-8685-69057D0BBC2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40A53-25EA-4C49-8685-69057D0BBC2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-76200"/>
            <a:ext cx="2130425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-76200"/>
            <a:ext cx="6238875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162800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371600"/>
            <a:ext cx="41846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2650" y="1371600"/>
            <a:ext cx="41846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2650" y="4076700"/>
            <a:ext cx="41846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463" y="1420813"/>
            <a:ext cx="4122737" cy="2147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546600" y="1420813"/>
            <a:ext cx="4122738" cy="2147887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371600"/>
            <a:ext cx="41846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371600"/>
            <a:ext cx="41846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-76200"/>
            <a:ext cx="2130425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-76200"/>
            <a:ext cx="6238875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7162800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371600"/>
            <a:ext cx="418465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2650" y="1371600"/>
            <a:ext cx="41846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2650" y="4076700"/>
            <a:ext cx="418465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5088" y="712788"/>
            <a:ext cx="461962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371600"/>
            <a:ext cx="41846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371600"/>
            <a:ext cx="41846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76200"/>
            <a:ext cx="7162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n-US" b="1"/>
          </a:p>
        </p:txBody>
      </p:sp>
      <p:sp>
        <p:nvSpPr>
          <p:cNvPr id="4102" name="Rectangle 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371600"/>
            <a:ext cx="8521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103" name="Picture 80" descr="chrmblue_st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3" y="92075"/>
            <a:ext cx="1011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1" descr="AFRL Shield transparent background 1IN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117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11062" y="6627168"/>
            <a:ext cx="30828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/>
              <a:t>Distribution</a:t>
            </a:r>
            <a:r>
              <a:rPr lang="en-US" sz="900" b="1" i="1" baseline="0" dirty="0" smtClean="0"/>
              <a:t> D – See Distribution Statement on Cover</a:t>
            </a:r>
            <a:endParaRPr lang="en-US" sz="900" b="1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</p:sldLayoutIdLst>
  <p:transition/>
  <p:txStyles>
    <p:titleStyle>
      <a:lvl1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+mj-lt"/>
          <a:ea typeface="+mj-ea"/>
          <a:cs typeface="+mj-cs"/>
        </a:defRPr>
      </a:lvl1pPr>
      <a:lvl2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2pPr>
      <a:lvl3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3pPr>
      <a:lvl4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4pPr>
      <a:lvl5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5pPr>
      <a:lvl6pPr marL="4572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6pPr>
      <a:lvl7pPr marL="9144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7pPr>
      <a:lvl8pPr marL="13716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8pPr>
      <a:lvl9pPr marL="18288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9pPr>
    </p:titleStyle>
    <p:bodyStyle>
      <a:lvl1pPr marL="360363" indent="-36036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74700" indent="-300038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400" b="1">
          <a:solidFill>
            <a:schemeClr val="tx1"/>
          </a:solidFill>
          <a:latin typeface="+mn-lt"/>
        </a:defRPr>
      </a:lvl2pPr>
      <a:lvl3pPr marL="1128713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3pPr>
      <a:lvl4pPr marL="1482725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1800" b="1">
          <a:solidFill>
            <a:schemeClr val="tx1"/>
          </a:solidFill>
          <a:latin typeface="+mn-lt"/>
        </a:defRPr>
      </a:lvl4pPr>
      <a:lvl5pPr marL="1836738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1600" b="1">
          <a:solidFill>
            <a:schemeClr val="tx1"/>
          </a:solidFill>
          <a:latin typeface="+mn-lt"/>
        </a:defRPr>
      </a:lvl5pPr>
      <a:lvl6pPr marL="22939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6pPr>
      <a:lvl7pPr marL="27511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7pPr>
      <a:lvl8pPr marL="32083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8pPr>
      <a:lvl9pPr marL="36655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76200"/>
            <a:ext cx="7162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914400" y="1219200"/>
            <a:ext cx="746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762000" y="1219200"/>
            <a:ext cx="762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endParaRPr lang="en-US" b="1"/>
          </a:p>
        </p:txBody>
      </p:sp>
      <p:sp>
        <p:nvSpPr>
          <p:cNvPr id="4102" name="Rectangle 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371600"/>
            <a:ext cx="8521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103" name="Picture 80" descr="chrmblue_st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363" y="92075"/>
            <a:ext cx="1011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1" descr="AFRL Shield transparent background 1IN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117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11062" y="6627168"/>
            <a:ext cx="30828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/>
              <a:t>Distribution</a:t>
            </a:r>
            <a:r>
              <a:rPr lang="en-US" sz="900" b="1" i="1" baseline="0" dirty="0" smtClean="0"/>
              <a:t> D – See Distribution Statement on Cover</a:t>
            </a:r>
            <a:endParaRPr lang="en-US" sz="9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34471" y="6604084"/>
            <a:ext cx="7008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26D19BA-D703-48BF-B8B0-3C3414FFCBAA}" type="slidenum">
              <a:rPr lang="en-US" sz="1050" b="1" smtClean="0"/>
              <a:pPr/>
              <a:t>‹#›</a:t>
            </a:fld>
            <a:r>
              <a:rPr lang="en-US" sz="1050" b="1" dirty="0" smtClean="0"/>
              <a:t> of </a:t>
            </a:r>
            <a:r>
              <a:rPr lang="en-US" sz="1050" b="1" dirty="0" smtClean="0"/>
              <a:t>16</a:t>
            </a:r>
            <a:endParaRPr lang="en-US" sz="105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69" r:id="rId13"/>
  </p:sldLayoutIdLst>
  <p:transition/>
  <p:txStyles>
    <p:titleStyle>
      <a:lvl1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+mj-lt"/>
          <a:ea typeface="+mj-ea"/>
          <a:cs typeface="+mj-cs"/>
        </a:defRPr>
      </a:lvl1pPr>
      <a:lvl2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2pPr>
      <a:lvl3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3pPr>
      <a:lvl4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4pPr>
      <a:lvl5pPr algn="ctr" defTabSz="960438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5pPr>
      <a:lvl6pPr marL="4572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6pPr>
      <a:lvl7pPr marL="9144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7pPr>
      <a:lvl8pPr marL="13716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8pPr>
      <a:lvl9pPr marL="1828800" algn="ctr" defTabSz="960438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D2B88"/>
          </a:solidFill>
          <a:latin typeface="Arial" charset="0"/>
        </a:defRPr>
      </a:lvl9pPr>
    </p:titleStyle>
    <p:bodyStyle>
      <a:lvl1pPr marL="360363" indent="-36036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74700" indent="-300038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2400" b="1">
          <a:solidFill>
            <a:schemeClr val="tx1"/>
          </a:solidFill>
          <a:latin typeface="+mn-lt"/>
        </a:defRPr>
      </a:lvl2pPr>
      <a:lvl3pPr marL="1128713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3pPr>
      <a:lvl4pPr marL="1482725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–"/>
        <a:defRPr sz="1800" b="1">
          <a:solidFill>
            <a:schemeClr val="tx1"/>
          </a:solidFill>
          <a:latin typeface="+mn-lt"/>
        </a:defRPr>
      </a:lvl4pPr>
      <a:lvl5pPr marL="1836738" indent="-239713" algn="l" defTabSz="960438" rtl="0" eaLnBrk="0" fontAlgn="base" hangingPunct="0">
        <a:spcBef>
          <a:spcPct val="50000"/>
        </a:spcBef>
        <a:spcAft>
          <a:spcPct val="0"/>
        </a:spcAft>
        <a:buSzPct val="125000"/>
        <a:buChar char="•"/>
        <a:defRPr sz="1600" b="1">
          <a:solidFill>
            <a:schemeClr val="tx1"/>
          </a:solidFill>
          <a:latin typeface="+mn-lt"/>
        </a:defRPr>
      </a:lvl5pPr>
      <a:lvl6pPr marL="22939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6pPr>
      <a:lvl7pPr marL="27511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7pPr>
      <a:lvl8pPr marL="32083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8pPr>
      <a:lvl9pPr marL="3665538" indent="-239713" algn="l" defTabSz="960438" rtl="0" fontAlgn="base">
        <a:spcBef>
          <a:spcPct val="50000"/>
        </a:spcBef>
        <a:spcAft>
          <a:spcPct val="0"/>
        </a:spcAft>
        <a:buSzPct val="125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5.xml"/><Relationship Id="rId7" Type="http://schemas.openxmlformats.org/officeDocument/2006/relationships/hyperlink" Target="DSC-007-Starks-RBR-spcxmit.m2v" TargetMode="Externa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D:\user\Presentations\201012%20MURI%20Review\f10_0_chapDip_ea97200spc_r6000_t0_p0_20090707.avi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wm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034" descr="AFRL GLOBE LOGO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053" y="3100068"/>
            <a:ext cx="5468937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7988" y="5929816"/>
            <a:ext cx="4237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DISTRIBUTION D:  </a:t>
            </a:r>
            <a:r>
              <a:rPr lang="en-US" sz="1000" dirty="0"/>
              <a:t>Distribution authorized to </a:t>
            </a:r>
            <a:r>
              <a:rPr lang="en-US" sz="1000" dirty="0" smtClean="0"/>
              <a:t>Department of Defense and DoD contractors (Administrative or Operational Use); 10 Dec 2010.  </a:t>
            </a:r>
            <a:r>
              <a:rPr lang="en-US" sz="1000" dirty="0"/>
              <a:t>Other requests for this document shall be referred to Air Force Research </a:t>
            </a:r>
            <a:r>
              <a:rPr lang="en-US" sz="1000" dirty="0" smtClean="0"/>
              <a:t>Laboratory/RVBX, </a:t>
            </a:r>
            <a:r>
              <a:rPr lang="en-US" sz="1000" dirty="0"/>
              <a:t>3550 Aberdeen Ave SE, Kirtland AFB, NM 87117-5776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auto">
          <a:xfrm>
            <a:off x="182563" y="310239"/>
            <a:ext cx="8763000" cy="30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7625" rIns="45720" bIns="47625" anchor="ctr"/>
          <a:lstStyle/>
          <a:p>
            <a:pPr algn="ctr" defTabSz="960438">
              <a:spcBef>
                <a:spcPct val="25000"/>
              </a:spcBef>
            </a:pPr>
            <a:r>
              <a:rPr lang="en-US" sz="3600" b="1" dirty="0" smtClean="0">
                <a:solidFill>
                  <a:srgbClr val="0D2B88"/>
                </a:solidFill>
              </a:rPr>
              <a:t>Radiation Belt Modeling and</a:t>
            </a:r>
          </a:p>
          <a:p>
            <a:pPr algn="ctr" defTabSz="960438">
              <a:spcBef>
                <a:spcPct val="25000"/>
              </a:spcBef>
            </a:pPr>
            <a:r>
              <a:rPr lang="en-US" sz="3600" b="1" dirty="0" smtClean="0">
                <a:solidFill>
                  <a:srgbClr val="0D2B88"/>
                </a:solidFill>
              </a:rPr>
              <a:t>Wave-Particle Interactions</a:t>
            </a:r>
            <a:endParaRPr lang="en-US" sz="3600" b="1" dirty="0" smtClean="0">
              <a:solidFill>
                <a:srgbClr val="0D2B88"/>
              </a:solidFill>
            </a:endParaRPr>
          </a:p>
          <a:p>
            <a:pPr algn="ctr" defTabSz="960438">
              <a:spcBef>
                <a:spcPts val="0"/>
              </a:spcBef>
            </a:pPr>
            <a:r>
              <a:rPr lang="en-US" sz="3600" b="1" dirty="0" smtClean="0">
                <a:solidFill>
                  <a:srgbClr val="0D2B88"/>
                </a:solidFill>
              </a:rPr>
              <a:t> </a:t>
            </a:r>
            <a:endParaRPr lang="en-US" sz="2800" b="1" dirty="0" smtClean="0">
              <a:solidFill>
                <a:srgbClr val="0D2B88"/>
              </a:solidFill>
            </a:endParaRPr>
          </a:p>
        </p:txBody>
      </p:sp>
      <p:sp>
        <p:nvSpPr>
          <p:cNvPr id="9" name="Rectangle 1026"/>
          <p:cNvSpPr>
            <a:spLocks noChangeArrowheads="1"/>
          </p:cNvSpPr>
          <p:nvPr/>
        </p:nvSpPr>
        <p:spPr bwMode="auto">
          <a:xfrm>
            <a:off x="4571999" y="5826642"/>
            <a:ext cx="4335961" cy="97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algn="r" defTabSz="960438">
              <a:lnSpc>
                <a:spcPct val="80000"/>
              </a:lnSpc>
              <a:buSzPct val="125000"/>
            </a:pPr>
            <a:r>
              <a:rPr lang="en-US" sz="2400" b="1" dirty="0" smtClean="0"/>
              <a:t>Michael J. Starks</a:t>
            </a:r>
          </a:p>
          <a:p>
            <a:pPr algn="r" defTabSz="960438">
              <a:lnSpc>
                <a:spcPct val="80000"/>
              </a:lnSpc>
              <a:buSzPct val="125000"/>
            </a:pPr>
            <a:r>
              <a:rPr lang="en-US" sz="1600" b="1" dirty="0" smtClean="0"/>
              <a:t>Space Vehicles Directorate</a:t>
            </a:r>
          </a:p>
          <a:p>
            <a:pPr algn="r" defTabSz="960438">
              <a:buSzPct val="125000"/>
            </a:pPr>
            <a:r>
              <a:rPr lang="en-US" sz="1600" b="1" dirty="0" smtClean="0"/>
              <a:t>Air </a:t>
            </a:r>
            <a:r>
              <a:rPr lang="en-US" sz="1600" b="1" dirty="0"/>
              <a:t>Force Research Laboratory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 txBox="1">
            <a:spLocks noChangeArrowheads="1"/>
          </p:cNvSpPr>
          <p:nvPr/>
        </p:nvSpPr>
        <p:spPr>
          <a:xfrm>
            <a:off x="893763" y="1522413"/>
            <a:ext cx="7432675" cy="3324225"/>
          </a:xfrm>
          <a:prstGeom prst="rect">
            <a:avLst/>
          </a:prstGeom>
          <a:noFill/>
        </p:spPr>
        <p:txBody>
          <a:bodyPr/>
          <a:lstStyle/>
          <a:p>
            <a:pPr marL="457200" indent="-457200" algn="l">
              <a:spcBef>
                <a:spcPts val="600"/>
              </a:spcBef>
              <a:buClr>
                <a:srgbClr val="151C77"/>
              </a:buClr>
              <a:defRPr/>
            </a:pPr>
            <a:r>
              <a:rPr lang="en-US" sz="2000" b="0" kern="0" dirty="0">
                <a:latin typeface="+mn-lt"/>
              </a:rPr>
              <a:t>Vacuum</a:t>
            </a:r>
          </a:p>
          <a:p>
            <a:pPr marL="457200" indent="-457200" algn="l">
              <a:spcBef>
                <a:spcPts val="600"/>
              </a:spcBef>
              <a:buClr>
                <a:srgbClr val="151C77"/>
              </a:buClr>
              <a:defRPr/>
            </a:pPr>
            <a:endParaRPr lang="en-US" sz="2000" b="0" kern="0" dirty="0">
              <a:latin typeface="+mn-lt"/>
            </a:endParaRPr>
          </a:p>
          <a:p>
            <a:pPr marL="457200" indent="-457200" algn="l">
              <a:spcBef>
                <a:spcPts val="600"/>
              </a:spcBef>
              <a:buClr>
                <a:srgbClr val="151C77"/>
              </a:buClr>
              <a:defRPr/>
            </a:pPr>
            <a:r>
              <a:rPr lang="en-US" sz="2000" b="0" kern="0" dirty="0">
                <a:latin typeface="+mn-lt"/>
              </a:rPr>
              <a:t>Linear cold plasma – current distribution on antenna specified</a:t>
            </a:r>
          </a:p>
          <a:p>
            <a:pPr marL="457200" indent="-457200" algn="l">
              <a:spcBef>
                <a:spcPts val="600"/>
              </a:spcBef>
              <a:buClr>
                <a:srgbClr val="151C77"/>
              </a:buClr>
              <a:defRPr/>
            </a:pPr>
            <a:endParaRPr lang="en-US" sz="2000" b="0" kern="0" dirty="0">
              <a:latin typeface="+mn-lt"/>
            </a:endParaRPr>
          </a:p>
          <a:p>
            <a:pPr marL="457200" indent="-457200" algn="l">
              <a:spcBef>
                <a:spcPts val="600"/>
              </a:spcBef>
              <a:buClr>
                <a:srgbClr val="151C77"/>
              </a:buClr>
              <a:defRPr/>
            </a:pPr>
            <a:r>
              <a:rPr lang="en-US" sz="2000" b="0" kern="0" dirty="0">
                <a:latin typeface="+mn-lt"/>
              </a:rPr>
              <a:t>Linear cold plasma – voltage on antenna specified, current distribution on antenna calculated consistently </a:t>
            </a:r>
          </a:p>
          <a:p>
            <a:pPr marL="457200" indent="-457200" algn="l">
              <a:spcBef>
                <a:spcPts val="600"/>
              </a:spcBef>
              <a:buClr>
                <a:srgbClr val="151C77"/>
              </a:buClr>
              <a:defRPr/>
            </a:pPr>
            <a:endParaRPr lang="en-US" sz="2000" b="0" kern="0" dirty="0">
              <a:latin typeface="+mn-lt"/>
            </a:endParaRPr>
          </a:p>
          <a:p>
            <a:pPr marL="457200" indent="-457200" algn="l">
              <a:spcBef>
                <a:spcPts val="600"/>
              </a:spcBef>
              <a:buClr>
                <a:srgbClr val="151C77"/>
              </a:buClr>
              <a:defRPr/>
            </a:pPr>
            <a:r>
              <a:rPr lang="en-US" sz="2000" b="0" kern="0" dirty="0">
                <a:latin typeface="+mn-lt"/>
              </a:rPr>
              <a:t>Sheath&amp; plasma heating effects included </a:t>
            </a:r>
          </a:p>
        </p:txBody>
      </p:sp>
      <p:sp>
        <p:nvSpPr>
          <p:cNvPr id="26628" name="Down Arrow 4"/>
          <p:cNvSpPr>
            <a:spLocks noChangeArrowheads="1"/>
          </p:cNvSpPr>
          <p:nvPr/>
        </p:nvSpPr>
        <p:spPr bwMode="auto">
          <a:xfrm>
            <a:off x="1319213" y="1925638"/>
            <a:ext cx="323850" cy="330200"/>
          </a:xfrm>
          <a:prstGeom prst="downArrow">
            <a:avLst>
              <a:gd name="adj1" fmla="val 50000"/>
              <a:gd name="adj2" fmla="val 49961"/>
            </a:avLst>
          </a:prstGeom>
          <a:solidFill>
            <a:srgbClr val="0033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Down Arrow 5"/>
          <p:cNvSpPr>
            <a:spLocks noChangeArrowheads="1"/>
          </p:cNvSpPr>
          <p:nvPr/>
        </p:nvSpPr>
        <p:spPr bwMode="auto">
          <a:xfrm>
            <a:off x="1306513" y="2700338"/>
            <a:ext cx="323850" cy="330200"/>
          </a:xfrm>
          <a:prstGeom prst="downArrow">
            <a:avLst>
              <a:gd name="adj1" fmla="val 50000"/>
              <a:gd name="adj2" fmla="val 49961"/>
            </a:avLst>
          </a:prstGeom>
          <a:solidFill>
            <a:srgbClr val="0033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Down Arrow 6"/>
          <p:cNvSpPr>
            <a:spLocks noChangeArrowheads="1"/>
          </p:cNvSpPr>
          <p:nvPr/>
        </p:nvSpPr>
        <p:spPr bwMode="auto">
          <a:xfrm>
            <a:off x="1304925" y="3779838"/>
            <a:ext cx="323850" cy="330200"/>
          </a:xfrm>
          <a:prstGeom prst="downArrow">
            <a:avLst>
              <a:gd name="adj1" fmla="val 50000"/>
              <a:gd name="adj2" fmla="val 49961"/>
            </a:avLst>
          </a:prstGeom>
          <a:solidFill>
            <a:srgbClr val="0033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27"/>
          <p:cNvSpPr txBox="1">
            <a:spLocks noChangeArrowheads="1"/>
          </p:cNvSpPr>
          <p:nvPr/>
        </p:nvSpPr>
        <p:spPr bwMode="auto">
          <a:xfrm>
            <a:off x="1057275" y="-47625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D2B88"/>
                </a:solidFill>
                <a:latin typeface="+mj-lt"/>
                <a:ea typeface="+mj-ea"/>
                <a:cs typeface="+mj-cs"/>
              </a:rPr>
              <a:t>Antenna Modeling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D2B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8"/>
          <p:cNvGrpSpPr/>
          <p:nvPr/>
        </p:nvGrpSpPr>
        <p:grpSpPr>
          <a:xfrm>
            <a:off x="2728331" y="1077954"/>
            <a:ext cx="3155595" cy="2633658"/>
            <a:chOff x="2676293" y="1219200"/>
            <a:chExt cx="3155595" cy="2633658"/>
          </a:xfrm>
        </p:grpSpPr>
        <p:pic>
          <p:nvPicPr>
            <p:cNvPr id="33813" name="Picture 21" descr="C:\Ginet\Plasma_antenna\Figures\cp_3D_3.5kHz_para_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61" t="519"/>
            <a:stretch>
              <a:fillRect/>
            </a:stretch>
          </p:blipFill>
          <p:spPr bwMode="auto">
            <a:xfrm>
              <a:off x="2772937" y="1278673"/>
              <a:ext cx="3058951" cy="2574185"/>
            </a:xfrm>
            <a:prstGeom prst="rect">
              <a:avLst/>
            </a:prstGeom>
            <a:noFill/>
          </p:spPr>
        </p:pic>
        <p:sp>
          <p:nvSpPr>
            <p:cNvPr id="188" name="Rectangle 187"/>
            <p:cNvSpPr/>
            <p:nvPr/>
          </p:nvSpPr>
          <p:spPr bwMode="auto">
            <a:xfrm>
              <a:off x="2676293" y="1219200"/>
              <a:ext cx="2453268" cy="2899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340" name="Title 6"/>
          <p:cNvSpPr>
            <a:spLocks noGrp="1"/>
          </p:cNvSpPr>
          <p:nvPr>
            <p:ph type="title"/>
          </p:nvPr>
        </p:nvSpPr>
        <p:spPr>
          <a:xfrm>
            <a:off x="1028700" y="121920"/>
            <a:ext cx="7086600" cy="762000"/>
          </a:xfrm>
        </p:spPr>
        <p:txBody>
          <a:bodyPr/>
          <a:lstStyle/>
          <a:p>
            <a:r>
              <a:rPr lang="en-US" sz="2800" dirty="0" smtClean="0"/>
              <a:t>Linear Cold Plasma</a:t>
            </a:r>
            <a:br>
              <a:rPr lang="en-US" sz="2800" dirty="0" smtClean="0"/>
            </a:br>
            <a:r>
              <a:rPr lang="en-US" sz="2800" dirty="0" smtClean="0"/>
              <a:t>Radiation </a:t>
            </a:r>
            <a:r>
              <a:rPr lang="en-US" sz="2800" dirty="0" smtClean="0"/>
              <a:t>Patterns</a:t>
            </a:r>
            <a:endParaRPr lang="en-US" sz="28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819298" y="992994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3.5 kHz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82" name="Picture 2" descr="C:\Ginet\Plasma_antenna\Figures\vac_3D_3kHz_pa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773" y="2699859"/>
            <a:ext cx="788019" cy="831360"/>
          </a:xfrm>
          <a:prstGeom prst="rect">
            <a:avLst/>
          </a:prstGeom>
          <a:noFill/>
        </p:spPr>
      </p:pic>
      <p:pic>
        <p:nvPicPr>
          <p:cNvPr id="85" name="Picture 5" descr="C:\Ginet\Plasma_antenna\Figures\cp_3D_50kHz_para.png"/>
          <p:cNvPicPr>
            <a:picLocks noChangeAspect="1" noChangeArrowheads="1"/>
          </p:cNvPicPr>
          <p:nvPr/>
        </p:nvPicPr>
        <p:blipFill>
          <a:blip r:embed="rId4" cstate="print"/>
          <a:srcRect l="15026" t="6005"/>
          <a:stretch>
            <a:fillRect/>
          </a:stretch>
        </p:blipFill>
        <p:spPr bwMode="auto">
          <a:xfrm>
            <a:off x="6081131" y="1174601"/>
            <a:ext cx="2945748" cy="2443882"/>
          </a:xfrm>
          <a:prstGeom prst="rect">
            <a:avLst/>
          </a:prstGeom>
          <a:noFill/>
        </p:spPr>
      </p:pic>
      <p:grpSp>
        <p:nvGrpSpPr>
          <p:cNvPr id="3" name="Group 100"/>
          <p:cNvGrpSpPr/>
          <p:nvPr/>
        </p:nvGrpSpPr>
        <p:grpSpPr>
          <a:xfrm>
            <a:off x="1589476" y="1581950"/>
            <a:ext cx="992232" cy="952007"/>
            <a:chOff x="294986" y="1456402"/>
            <a:chExt cx="992232" cy="952007"/>
          </a:xfrm>
        </p:grpSpPr>
        <p:cxnSp>
          <p:nvCxnSpPr>
            <p:cNvPr id="102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255131" y="1960597"/>
              <a:ext cx="820330" cy="78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103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294986" y="1871162"/>
              <a:ext cx="710484" cy="392849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104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554903" y="2212255"/>
              <a:ext cx="230863" cy="2358"/>
            </a:xfrm>
            <a:prstGeom prst="line">
              <a:avLst/>
            </a:pr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</p:spPr>
        </p:cxnSp>
        <p:sp>
          <p:nvSpPr>
            <p:cNvPr id="105" name="Oval 7"/>
            <p:cNvSpPr>
              <a:spLocks noChangeArrowheads="1"/>
            </p:cNvSpPr>
            <p:nvPr/>
          </p:nvSpPr>
          <p:spPr bwMode="auto">
            <a:xfrm>
              <a:off x="637591" y="2033142"/>
              <a:ext cx="56660" cy="57669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101917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06" name="Straight Connector 9"/>
            <p:cNvCxnSpPr>
              <a:cxnSpLocks noChangeShapeType="1"/>
            </p:cNvCxnSpPr>
            <p:nvPr/>
          </p:nvCxnSpPr>
          <p:spPr bwMode="auto">
            <a:xfrm rot="10800000">
              <a:off x="347832" y="1841405"/>
              <a:ext cx="663509" cy="464273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arrow" w="med" len="med"/>
              <a:tailEnd type="none" w="med" len="med"/>
            </a:ln>
          </p:spPr>
        </p:cxnSp>
        <p:sp>
          <p:nvSpPr>
            <p:cNvPr id="107" name="TextBox 24"/>
            <p:cNvSpPr txBox="1">
              <a:spLocks noChangeArrowheads="1"/>
            </p:cNvSpPr>
            <p:nvPr/>
          </p:nvSpPr>
          <p:spPr bwMode="auto">
            <a:xfrm>
              <a:off x="429632" y="1641549"/>
              <a:ext cx="2584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B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 rot="16200000" flipV="1">
              <a:off x="490348" y="1843281"/>
              <a:ext cx="354361" cy="6312"/>
            </a:xfrm>
            <a:prstGeom prst="straightConnector1">
              <a:avLst/>
            </a:prstGeom>
            <a:solidFill>
              <a:srgbClr val="1BE533"/>
            </a:solidFill>
            <a:ln w="19050" cap="flat" cmpd="sng" algn="ctr">
              <a:solidFill>
                <a:srgbClr val="2D2DB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9" name="TextBox 24"/>
            <p:cNvSpPr txBox="1">
              <a:spLocks noChangeArrowheads="1"/>
            </p:cNvSpPr>
            <p:nvPr/>
          </p:nvSpPr>
          <p:spPr bwMode="auto">
            <a:xfrm>
              <a:off x="318535" y="2192965"/>
              <a:ext cx="2423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x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0" name="TextBox 24"/>
            <p:cNvSpPr txBox="1">
              <a:spLocks noChangeArrowheads="1"/>
            </p:cNvSpPr>
            <p:nvPr/>
          </p:nvSpPr>
          <p:spPr bwMode="auto">
            <a:xfrm>
              <a:off x="951704" y="2126495"/>
              <a:ext cx="2423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y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1" name="TextBox 24"/>
            <p:cNvSpPr txBox="1">
              <a:spLocks noChangeArrowheads="1"/>
            </p:cNvSpPr>
            <p:nvPr/>
          </p:nvSpPr>
          <p:spPr bwMode="auto">
            <a:xfrm>
              <a:off x="663043" y="1456402"/>
              <a:ext cx="23596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z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2" name="TextBox 24"/>
            <p:cNvSpPr txBox="1">
              <a:spLocks noChangeArrowheads="1"/>
            </p:cNvSpPr>
            <p:nvPr/>
          </p:nvSpPr>
          <p:spPr bwMode="auto">
            <a:xfrm>
              <a:off x="708213" y="1969869"/>
              <a:ext cx="57900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66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antenna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13" name="Straight Connector 5"/>
            <p:cNvCxnSpPr>
              <a:cxnSpLocks noChangeShapeType="1"/>
            </p:cNvCxnSpPr>
            <p:nvPr/>
          </p:nvCxnSpPr>
          <p:spPr bwMode="auto">
            <a:xfrm rot="5400000">
              <a:off x="554642" y="1916267"/>
              <a:ext cx="232918" cy="833"/>
            </a:xfrm>
            <a:prstGeom prst="line">
              <a:avLst/>
            </a:pr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</p:spPr>
        </p:cxnSp>
      </p:grpSp>
      <p:sp>
        <p:nvSpPr>
          <p:cNvPr id="114" name="TextBox 113"/>
          <p:cNvSpPr txBox="1"/>
          <p:nvPr/>
        </p:nvSpPr>
        <p:spPr>
          <a:xfrm>
            <a:off x="6685163" y="96697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50 kHz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116" name="Picture 11" descr="C:\Ginet\Plasma_antenna\Figures\cp_3D_50kHz_in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11" t="6862"/>
          <a:stretch>
            <a:fillRect/>
          </a:stretch>
        </p:blipFill>
        <p:spPr bwMode="auto">
          <a:xfrm>
            <a:off x="6076302" y="3665037"/>
            <a:ext cx="2963622" cy="2421580"/>
          </a:xfrm>
          <a:prstGeom prst="rect">
            <a:avLst/>
          </a:prstGeom>
          <a:noFill/>
        </p:spPr>
      </p:pic>
      <p:grpSp>
        <p:nvGrpSpPr>
          <p:cNvPr id="4" name="Group 72"/>
          <p:cNvGrpSpPr/>
          <p:nvPr/>
        </p:nvGrpSpPr>
        <p:grpSpPr>
          <a:xfrm>
            <a:off x="1514900" y="3950145"/>
            <a:ext cx="997603" cy="854320"/>
            <a:chOff x="541326" y="2185272"/>
            <a:chExt cx="1242840" cy="1049944"/>
          </a:xfrm>
        </p:grpSpPr>
        <p:cxnSp>
          <p:nvCxnSpPr>
            <p:cNvPr id="137" name="Straight Arrow Connector 12"/>
            <p:cNvCxnSpPr>
              <a:cxnSpLocks noChangeShapeType="1"/>
            </p:cNvCxnSpPr>
            <p:nvPr/>
          </p:nvCxnSpPr>
          <p:spPr bwMode="auto">
            <a:xfrm rot="10800000" flipV="1">
              <a:off x="541326" y="2574949"/>
              <a:ext cx="885139" cy="482804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144" name="Straight Connector 5"/>
            <p:cNvCxnSpPr>
              <a:cxnSpLocks noChangeShapeType="1"/>
            </p:cNvCxnSpPr>
            <p:nvPr/>
          </p:nvCxnSpPr>
          <p:spPr bwMode="auto">
            <a:xfrm flipV="1">
              <a:off x="768096" y="2822839"/>
              <a:ext cx="194321" cy="103241"/>
            </a:xfrm>
            <a:prstGeom prst="line">
              <a:avLst/>
            </a:pr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</p:spPr>
        </p:cxnSp>
        <p:cxnSp>
          <p:nvCxnSpPr>
            <p:cNvPr id="175" name="Straight Connector 6"/>
            <p:cNvCxnSpPr>
              <a:cxnSpLocks noChangeShapeType="1"/>
            </p:cNvCxnSpPr>
            <p:nvPr/>
          </p:nvCxnSpPr>
          <p:spPr bwMode="auto">
            <a:xfrm flipV="1">
              <a:off x="1034817" y="2648102"/>
              <a:ext cx="245343" cy="139978"/>
            </a:xfrm>
            <a:prstGeom prst="line">
              <a:avLst/>
            </a:pr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</p:spPr>
        </p:cxnSp>
        <p:sp>
          <p:nvSpPr>
            <p:cNvPr id="176" name="Oval 7"/>
            <p:cNvSpPr>
              <a:spLocks noChangeArrowheads="1"/>
            </p:cNvSpPr>
            <p:nvPr/>
          </p:nvSpPr>
          <p:spPr bwMode="auto">
            <a:xfrm>
              <a:off x="968152" y="2774019"/>
              <a:ext cx="70589" cy="70874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1019175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77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564770" y="2750753"/>
              <a:ext cx="876086" cy="1263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178" name="Straight Connector 9"/>
            <p:cNvCxnSpPr>
              <a:cxnSpLocks noChangeShapeType="1"/>
            </p:cNvCxnSpPr>
            <p:nvPr/>
          </p:nvCxnSpPr>
          <p:spPr bwMode="auto">
            <a:xfrm rot="10800000">
              <a:off x="607163" y="2538378"/>
              <a:ext cx="826617" cy="570583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 type="arrow" w="med" len="med"/>
              <a:tailEnd type="none" w="med" len="med"/>
            </a:ln>
          </p:spPr>
        </p:cxnSp>
        <p:sp>
          <p:nvSpPr>
            <p:cNvPr id="179" name="TextBox 24"/>
            <p:cNvSpPr txBox="1">
              <a:spLocks noChangeArrowheads="1"/>
            </p:cNvSpPr>
            <p:nvPr/>
          </p:nvSpPr>
          <p:spPr bwMode="auto">
            <a:xfrm>
              <a:off x="710401" y="2377276"/>
              <a:ext cx="321926" cy="26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B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0" name="TextBox 24"/>
            <p:cNvSpPr txBox="1">
              <a:spLocks noChangeArrowheads="1"/>
            </p:cNvSpPr>
            <p:nvPr/>
          </p:nvSpPr>
          <p:spPr bwMode="auto">
            <a:xfrm>
              <a:off x="570664" y="2970439"/>
              <a:ext cx="301956" cy="26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x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1" name="TextBox 24"/>
            <p:cNvSpPr txBox="1">
              <a:spLocks noChangeArrowheads="1"/>
            </p:cNvSpPr>
            <p:nvPr/>
          </p:nvSpPr>
          <p:spPr bwMode="auto">
            <a:xfrm>
              <a:off x="1359483" y="2888749"/>
              <a:ext cx="301956" cy="26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y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2" name="TextBox 24"/>
            <p:cNvSpPr txBox="1">
              <a:spLocks noChangeArrowheads="1"/>
            </p:cNvSpPr>
            <p:nvPr/>
          </p:nvSpPr>
          <p:spPr bwMode="auto">
            <a:xfrm>
              <a:off x="992505" y="2185272"/>
              <a:ext cx="293967" cy="26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z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3" name="TextBox 24"/>
            <p:cNvSpPr txBox="1">
              <a:spLocks noChangeArrowheads="1"/>
            </p:cNvSpPr>
            <p:nvPr/>
          </p:nvSpPr>
          <p:spPr bwMode="auto">
            <a:xfrm>
              <a:off x="1062826" y="2660907"/>
              <a:ext cx="721340" cy="26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66"/>
                  </a:solidFill>
                  <a:effectLst/>
                  <a:uLnTx/>
                  <a:uFillTx/>
                  <a:latin typeface="Arial"/>
                  <a:sym typeface="Symbol" pitchFamily="18" charset="2"/>
                </a:rPr>
                <a:t>antenna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84" name="Straight Arrow Connector 183"/>
            <p:cNvCxnSpPr>
              <a:stCxn id="176" idx="0"/>
            </p:cNvCxnSpPr>
            <p:nvPr/>
          </p:nvCxnSpPr>
          <p:spPr bwMode="auto">
            <a:xfrm rot="16200000" flipV="1">
              <a:off x="844760" y="2615332"/>
              <a:ext cx="308794" cy="8580"/>
            </a:xfrm>
            <a:prstGeom prst="straightConnector1">
              <a:avLst/>
            </a:prstGeom>
            <a:solidFill>
              <a:srgbClr val="1BE533"/>
            </a:solidFill>
            <a:ln w="19050" cap="flat" cmpd="sng" algn="ctr">
              <a:solidFill>
                <a:srgbClr val="2D2DB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185" name="Picture 13" descr="C:\Ginet\Plasma_antenna\Figures\vac_3D_3kHz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5255" y="4966010"/>
            <a:ext cx="806766" cy="869794"/>
          </a:xfrm>
          <a:prstGeom prst="rect">
            <a:avLst/>
          </a:prstGeom>
          <a:noFill/>
        </p:spPr>
      </p:pic>
      <p:sp>
        <p:nvSpPr>
          <p:cNvPr id="186" name="TextBox 185"/>
          <p:cNvSpPr txBox="1"/>
          <p:nvPr/>
        </p:nvSpPr>
        <p:spPr>
          <a:xfrm>
            <a:off x="284361" y="2401764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Parallel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39396" y="4784408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Perpendicular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33815" name="Picture 23" descr="C:\Ginet\Plasma_antenna\Figures\cp_3D_3.5kHz_perp_in.png"/>
          <p:cNvPicPr>
            <a:picLocks noChangeAspect="1" noChangeArrowheads="1"/>
          </p:cNvPicPr>
          <p:nvPr/>
        </p:nvPicPr>
        <p:blipFill>
          <a:blip r:embed="rId7" cstate="print"/>
          <a:srcRect l="16559" t="6324"/>
          <a:stretch>
            <a:fillRect/>
          </a:stretch>
        </p:blipFill>
        <p:spPr bwMode="auto">
          <a:xfrm>
            <a:off x="2995959" y="3680608"/>
            <a:ext cx="2892622" cy="2423979"/>
          </a:xfrm>
          <a:prstGeom prst="rect">
            <a:avLst/>
          </a:prstGeom>
          <a:noFill/>
        </p:spPr>
      </p:pic>
      <p:sp>
        <p:nvSpPr>
          <p:cNvPr id="190" name="TextBox 189"/>
          <p:cNvSpPr txBox="1"/>
          <p:nvPr/>
        </p:nvSpPr>
        <p:spPr>
          <a:xfrm>
            <a:off x="3940098" y="6043962"/>
            <a:ext cx="3754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ym typeface="Symbol"/>
              </a:rPr>
              <a:t></a:t>
            </a:r>
            <a:r>
              <a:rPr lang="en-US" sz="1050" baseline="-25000" dirty="0" smtClean="0">
                <a:sym typeface="Symbol"/>
              </a:rPr>
              <a:t>c</a:t>
            </a:r>
            <a:r>
              <a:rPr lang="en-US" sz="1050" dirty="0" smtClean="0">
                <a:sym typeface="Symbol"/>
              </a:rPr>
              <a:t> =</a:t>
            </a:r>
            <a:r>
              <a:rPr lang="en-US" sz="1050" dirty="0" smtClean="0"/>
              <a:t> 89.4</a:t>
            </a:r>
            <a:r>
              <a:rPr lang="en-US" sz="1050" dirty="0" smtClean="0">
                <a:sym typeface="Symbol"/>
              </a:rPr>
              <a:t></a:t>
            </a:r>
            <a:r>
              <a:rPr lang="en-US" sz="1050" dirty="0" smtClean="0"/>
              <a:t> – 68.3</a:t>
            </a:r>
            <a:r>
              <a:rPr lang="en-US" sz="1050" dirty="0" smtClean="0">
                <a:sym typeface="Symbol"/>
              </a:rPr>
              <a:t></a:t>
            </a:r>
            <a:r>
              <a:rPr lang="en-US" sz="1050" dirty="0" smtClean="0"/>
              <a:t>, </a:t>
            </a:r>
            <a:r>
              <a:rPr lang="en-US" sz="1050" dirty="0" smtClean="0">
                <a:sym typeface="Symbol"/>
              </a:rPr>
              <a:t></a:t>
            </a:r>
            <a:r>
              <a:rPr lang="en-US" sz="1050" dirty="0" smtClean="0"/>
              <a:t> = 3.2 kHz (LH resonance) – 50 kHz</a:t>
            </a:r>
            <a:endParaRPr lang="en-US" sz="1050" dirty="0"/>
          </a:p>
        </p:txBody>
      </p:sp>
      <p:sp>
        <p:nvSpPr>
          <p:cNvPr id="53" name="TextBox 52"/>
          <p:cNvSpPr txBox="1"/>
          <p:nvPr/>
        </p:nvSpPr>
        <p:spPr>
          <a:xfrm>
            <a:off x="1687552" y="352378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vacuum</a:t>
            </a:r>
            <a:endParaRPr lang="en-US" sz="1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661532" y="5780049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vacuum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 txBox="1">
            <a:spLocks/>
          </p:cNvSpPr>
          <p:nvPr/>
        </p:nvSpPr>
        <p:spPr>
          <a:xfrm>
            <a:off x="1199685" y="248300"/>
            <a:ext cx="7086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+mj-lt"/>
              </a:rPr>
              <a:t>Evidence for Resonance Cones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33" y="1301859"/>
            <a:ext cx="36480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7825" y="5864684"/>
            <a:ext cx="40516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Fisher and Gould, Resonance Cones in the Field Pattern of a Short Antenna in an Anisotropic Plasma, </a:t>
            </a:r>
            <a:r>
              <a:rPr lang="en-US" sz="1050" i="1" dirty="0" smtClean="0"/>
              <a:t>Phys. Rev. </a:t>
            </a:r>
            <a:r>
              <a:rPr lang="en-US" sz="1050" i="1" dirty="0" err="1" smtClean="0"/>
              <a:t>Lett</a:t>
            </a:r>
            <a:r>
              <a:rPr lang="en-US" sz="1050" i="1" dirty="0" smtClean="0"/>
              <a:t>., </a:t>
            </a:r>
            <a:r>
              <a:rPr lang="en-US" sz="1050" dirty="0" smtClean="0"/>
              <a:t>22, 1092-1095, 1969.</a:t>
            </a:r>
            <a:endParaRPr lang="en-US" sz="105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697" y="1508274"/>
            <a:ext cx="2242695" cy="201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112" y="3879749"/>
            <a:ext cx="2903963" cy="178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77161" y="5823795"/>
            <a:ext cx="40516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Koons</a:t>
            </a:r>
            <a:r>
              <a:rPr lang="en-US" sz="1050" dirty="0" smtClean="0"/>
              <a:t>, et al., Oblique resonances excited in the near field of a satellite-borne electric dipole antenna, </a:t>
            </a:r>
            <a:r>
              <a:rPr lang="en-US" sz="1050" i="1" dirty="0" smtClean="0"/>
              <a:t>Radio Sci</a:t>
            </a:r>
            <a:r>
              <a:rPr lang="en-US" sz="1050" dirty="0" smtClean="0"/>
              <a:t>., 9, 541-545, 1974.</a:t>
            </a:r>
            <a:endParaRPr lang="en-US" sz="105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096429" y="2444977"/>
            <a:ext cx="2549912" cy="74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V="1">
            <a:off x="5962185" y="1924586"/>
            <a:ext cx="1438508" cy="111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05097" y="2155027"/>
            <a:ext cx="340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B</a:t>
            </a:r>
            <a:r>
              <a:rPr lang="en-US" sz="1100" b="1" baseline="-25000" dirty="0" smtClean="0">
                <a:solidFill>
                  <a:srgbClr val="0000FF"/>
                </a:solidFill>
              </a:rPr>
              <a:t>0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5" y="1136549"/>
            <a:ext cx="340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FF"/>
                </a:solidFill>
              </a:rPr>
              <a:t>B</a:t>
            </a:r>
            <a:r>
              <a:rPr lang="en-US" sz="1100" b="1" baseline="-25000" dirty="0" smtClean="0">
                <a:solidFill>
                  <a:srgbClr val="0000FF"/>
                </a:solidFill>
              </a:rPr>
              <a:t>0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2756" y="4266322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Resonance cones</a:t>
            </a:r>
            <a:endParaRPr lang="en-US" sz="1000" b="1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 bwMode="auto">
          <a:xfrm rot="16200000" flipH="1">
            <a:off x="1927408" y="4602841"/>
            <a:ext cx="296490" cy="1158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021424" y="4523695"/>
            <a:ext cx="1086049" cy="2332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11235" y="3682744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</a:rPr>
              <a:t>Resonance cones</a:t>
            </a:r>
            <a:endParaRPr lang="en-US" sz="1000" b="1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 bwMode="auto">
          <a:xfrm rot="16200000" flipH="1">
            <a:off x="6711281" y="4063868"/>
            <a:ext cx="352246" cy="824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Straight Arrow Connector 23"/>
          <p:cNvCxnSpPr>
            <a:stCxn id="22" idx="2"/>
          </p:cNvCxnSpPr>
          <p:nvPr/>
        </p:nvCxnSpPr>
        <p:spPr bwMode="auto">
          <a:xfrm rot="5400000">
            <a:off x="6659242" y="4101704"/>
            <a:ext cx="359683" cy="142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00315" y="1066479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In the laboratory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8498" y="1096215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In space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790380" y="5025490"/>
          <a:ext cx="1519891" cy="684454"/>
        </p:xfrm>
        <a:graphic>
          <a:graphicData uri="http://schemas.openxmlformats.org/presentationml/2006/ole">
            <p:oleObj spid="_x0000_s81922" name="Equation" r:id="rId3" imgW="1435100" imgH="647700" progId="">
              <p:embed/>
            </p:oleObj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643893" y="5023508"/>
          <a:ext cx="1425575" cy="1096962"/>
        </p:xfrm>
        <a:graphic>
          <a:graphicData uri="http://schemas.openxmlformats.org/presentationml/2006/ole">
            <p:oleObj spid="_x0000_s81923" name="Equation" r:id="rId4" imgW="1422360" imgH="1091880" progId="">
              <p:embed/>
            </p:oleObj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3987" y="4648849"/>
            <a:ext cx="1389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Vacuum current,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9017" y="4669989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Constant dielectric current,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itle 6"/>
          <p:cNvSpPr txBox="1">
            <a:spLocks/>
          </p:cNvSpPr>
          <p:nvPr/>
        </p:nvSpPr>
        <p:spPr>
          <a:xfrm>
            <a:off x="1244290" y="240865"/>
            <a:ext cx="7086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ヒラギノ角ゴ Pro W3" charset="-128"/>
                <a:cs typeface="ヒラギノ角ゴ Pro W3" charset="-128"/>
              </a:rPr>
              <a:t>Radiated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ヒラギノ角ゴ Pro W3" charset="-128"/>
                <a:cs typeface="ヒラギノ角ゴ Pro W3" charset="-128"/>
              </a:rPr>
              <a:t> Power Computations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35846" name="Picture 6" descr="C:\Ginet\Plasma_antenna\Figures\rad_res_perp_para_in.png"/>
          <p:cNvPicPr>
            <a:picLocks noChangeAspect="1" noChangeArrowheads="1"/>
          </p:cNvPicPr>
          <p:nvPr/>
        </p:nvPicPr>
        <p:blipFill>
          <a:blip r:embed="rId5" cstate="print"/>
          <a:srcRect l="12538" t="6106" r="6079"/>
          <a:stretch>
            <a:fillRect/>
          </a:stretch>
        </p:blipFill>
        <p:spPr bwMode="auto">
          <a:xfrm>
            <a:off x="530003" y="1339702"/>
            <a:ext cx="3536474" cy="3120156"/>
          </a:xfrm>
          <a:prstGeom prst="rect">
            <a:avLst/>
          </a:prstGeom>
          <a:noFill/>
        </p:spPr>
      </p:pic>
      <p:pic>
        <p:nvPicPr>
          <p:cNvPr id="35847" name="Picture 7" descr="C:\Ginet\Plasma_antenna\Figures\power_perp_para_in.png"/>
          <p:cNvPicPr>
            <a:picLocks noChangeAspect="1" noChangeArrowheads="1"/>
          </p:cNvPicPr>
          <p:nvPr/>
        </p:nvPicPr>
        <p:blipFill>
          <a:blip r:embed="rId6" cstate="print"/>
          <a:srcRect l="12490" t="6392" r="6492"/>
          <a:stretch>
            <a:fillRect/>
          </a:stretch>
        </p:blipFill>
        <p:spPr bwMode="auto">
          <a:xfrm>
            <a:off x="5492224" y="1297172"/>
            <a:ext cx="3525395" cy="3110647"/>
          </a:xfrm>
          <a:prstGeom prst="rect">
            <a:avLst/>
          </a:prstGeom>
          <a:noFill/>
        </p:spPr>
      </p:pic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087615" y="3190106"/>
          <a:ext cx="1081088" cy="390525"/>
        </p:xfrm>
        <a:graphic>
          <a:graphicData uri="http://schemas.openxmlformats.org/presentationml/2006/ole">
            <p:oleObj spid="_x0000_s81924" name="Equation" r:id="rId7" imgW="1079280" imgH="393480" progId="">
              <p:embed/>
            </p:oleObj>
          </a:graphicData>
        </a:graphic>
      </p:graphicFrame>
      <p:sp>
        <p:nvSpPr>
          <p:cNvPr id="27" name="Right Arrow 26"/>
          <p:cNvSpPr/>
          <p:nvPr/>
        </p:nvSpPr>
        <p:spPr bwMode="auto">
          <a:xfrm>
            <a:off x="4148253" y="2527615"/>
            <a:ext cx="921834" cy="438615"/>
          </a:xfrm>
          <a:prstGeom prst="rightArrow">
            <a:avLst/>
          </a:prstGeom>
          <a:solidFill>
            <a:srgbClr val="0000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1328" y="4673707"/>
            <a:ext cx="22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Cold plasma dielectric current,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1191" y="51593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????</a:t>
            </a:r>
            <a:endParaRPr lang="en-US" sz="1600" b="1" dirty="0"/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052888" y="71120"/>
            <a:ext cx="9473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UNCLASSIFIED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92306" y="1041979"/>
            <a:ext cx="321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Normalized Radiation Resistance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298297" y="2578519"/>
            <a:ext cx="30780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normalized radiation resistance [log Ohms]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94517" y="988814"/>
            <a:ext cx="1858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Normalized Power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137160" y="2625111"/>
            <a:ext cx="21627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Normalized power [log Watts]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75683" y="389882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275683" y="345036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275683" y="296113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275683" y="25068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275683" y="20583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221349" y="160409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221349" y="117310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14432" y="395221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14432" y="326497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14432" y="2542778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14432" y="186135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314432" y="12148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80974" y="1072056"/>
            <a:ext cx="4248151" cy="12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Space transmitters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produce much more complex wave fields than terrestrial transmitters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209550" y="2314575"/>
            <a:ext cx="4162425" cy="2990850"/>
            <a:chOff x="419100" y="1933575"/>
            <a:chExt cx="4162425" cy="2990850"/>
          </a:xfrm>
        </p:grpSpPr>
        <p:pic>
          <p:nvPicPr>
            <p:cNvPr id="348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" y="1933575"/>
              <a:ext cx="4162425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" y="1933575"/>
              <a:ext cx="4162425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" y="1933575"/>
              <a:ext cx="4162425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5">
              <a:hlinkClick r:id="rId7" action="ppaction://hlinkfile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" y="1933575"/>
              <a:ext cx="4162425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60381" y="2305681"/>
            <a:ext cx="4369294" cy="299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552949" y="1072056"/>
            <a:ext cx="4248151" cy="12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 resulting wave field complicates the computation of wave-particle interactions</a:t>
            </a: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775702" y="5972145"/>
            <a:ext cx="7739063" cy="646331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800" b="1" dirty="0" smtClean="0"/>
              <a:t>Accurate space </a:t>
            </a:r>
            <a:r>
              <a:rPr lang="en-US" sz="1800" b="1" dirty="0" smtClean="0"/>
              <a:t>transmitter models </a:t>
            </a:r>
            <a:r>
              <a:rPr lang="en-US" sz="1800" b="1" dirty="0" smtClean="0"/>
              <a:t>are a prerequisite to understanding the behavior of DSX</a:t>
            </a:r>
            <a:endParaRPr lang="en-US" sz="2400" b="1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61949" y="5301156"/>
            <a:ext cx="8782051" cy="67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AFRL has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focused substantial resources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on solving these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questions in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preparation for the DSX mission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86270" y="0"/>
            <a:ext cx="5305646" cy="981075"/>
          </a:xfrm>
        </p:spPr>
        <p:txBody>
          <a:bodyPr/>
          <a:lstStyle/>
          <a:p>
            <a:r>
              <a:rPr lang="en-US" sz="2800" dirty="0" smtClean="0"/>
              <a:t>VLF </a:t>
            </a:r>
            <a:r>
              <a:rPr lang="en-US" sz="2800" dirty="0" smtClean="0"/>
              <a:t>Transmitters in Space</a:t>
            </a:r>
            <a:endParaRPr lang="en-US" sz="2800" dirty="0"/>
          </a:p>
        </p:txBody>
      </p:sp>
      <p:pic>
        <p:nvPicPr>
          <p:cNvPr id="13" name="f10_0_chapDip_ea97200spc_r6000_t0_p0_2009070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960687" y="1896291"/>
            <a:ext cx="403026" cy="4030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C:\Documents and Settings\jackson\My Documents\MATLAB\work\Lightning Climo\Plots for Greg\HRFC_COM_FR_image_global_j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2750"/>
            <a:ext cx="55102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 descr="C:\Documents and Settings\jackson\My Documents\MATLAB\work\Lightning Climo\Plots for Greg\HRFC_COM_FR_image_global_au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988" y="1789113"/>
            <a:ext cx="4672012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1766888" y="41100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/>
              <a:t>January</a:t>
            </a:r>
          </a:p>
        </p:txBody>
      </p:sp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6116638" y="4122738"/>
            <a:ext cx="79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/>
              <a:t>August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646202" y="1608585"/>
            <a:ext cx="74147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0" dirty="0"/>
              <a:t>Satellite-Derived (LIS/OTD) </a:t>
            </a:r>
            <a:r>
              <a:rPr lang="en-US" sz="1600" i="1" dirty="0"/>
              <a:t>Monthly</a:t>
            </a:r>
            <a:r>
              <a:rPr lang="en-US" sz="1600" b="0" dirty="0"/>
              <a:t> </a:t>
            </a:r>
            <a:r>
              <a:rPr lang="en-US" sz="1600" i="1" dirty="0"/>
              <a:t>Global</a:t>
            </a:r>
            <a:r>
              <a:rPr lang="en-US" sz="1600" b="0" dirty="0"/>
              <a:t> Lightning Climatology (1995 – 2003)</a:t>
            </a:r>
            <a:endParaRPr lang="en-US" sz="1200" b="0" dirty="0"/>
          </a:p>
        </p:txBody>
      </p:sp>
      <p:sp>
        <p:nvSpPr>
          <p:cNvPr id="47112" name="Rectangle 5"/>
          <p:cNvSpPr txBox="1">
            <a:spLocks noChangeArrowheads="1"/>
          </p:cNvSpPr>
          <p:nvPr/>
        </p:nvSpPr>
        <p:spPr bwMode="auto">
          <a:xfrm>
            <a:off x="0" y="4308476"/>
            <a:ext cx="9144000" cy="9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3050" tIns="151525" rIns="303050" bIns="151525"/>
          <a:lstStyle/>
          <a:p>
            <a:pPr algn="l">
              <a:spcBef>
                <a:spcPts val="600"/>
              </a:spcBef>
            </a:pPr>
            <a:r>
              <a:rPr lang="en-US" dirty="0" smtClean="0">
                <a:cs typeface="Arial" charset="0"/>
              </a:rPr>
              <a:t>Lightning couples an enormous amount of VLF energy into the inner magnetosphere, driving radiation belt dynamics</a:t>
            </a:r>
            <a:endParaRPr lang="en-US" dirty="0" smtClean="0">
              <a:cs typeface="Arial" charset="0"/>
            </a:endParaRPr>
          </a:p>
        </p:txBody>
      </p:sp>
      <p:sp>
        <p:nvSpPr>
          <p:cNvPr id="47113" name="TextBox 3"/>
          <p:cNvSpPr txBox="1">
            <a:spLocks noChangeArrowheads="1"/>
          </p:cNvSpPr>
          <p:nvPr/>
        </p:nvSpPr>
        <p:spPr bwMode="auto">
          <a:xfrm>
            <a:off x="7862888" y="1671638"/>
            <a:ext cx="1281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/>
              <a:t>Flashes Km</a:t>
            </a:r>
            <a:r>
              <a:rPr lang="en-US" sz="1000" baseline="30000"/>
              <a:t>-2</a:t>
            </a:r>
            <a:r>
              <a:rPr lang="en-US" sz="1000"/>
              <a:t> Year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86270" y="71024"/>
            <a:ext cx="5305646" cy="981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2B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Role of Lightning in the Inner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D2B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Magnetosphere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D2B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75702" y="5856735"/>
            <a:ext cx="7739063" cy="646331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800" b="1" dirty="0" smtClean="0">
                <a:cs typeface="Arial" charset="0"/>
              </a:rPr>
              <a:t>DSX will help to quantify the lightning VLF flux and determine whether it represents the “missing power</a:t>
            </a:r>
            <a:r>
              <a:rPr lang="en-US" sz="1800" b="1" dirty="0" smtClean="0">
                <a:cs typeface="Arial" charset="0"/>
              </a:rPr>
              <a:t>”</a:t>
            </a:r>
            <a:endParaRPr lang="en-US" sz="18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310" name="Rectangle 62"/>
          <p:cNvSpPr>
            <a:spLocks noGrp="1" noChangeArrowheads="1"/>
          </p:cNvSpPr>
          <p:nvPr>
            <p:ph type="title"/>
          </p:nvPr>
        </p:nvSpPr>
        <p:spPr>
          <a:xfrm>
            <a:off x="1524000" y="241542"/>
            <a:ext cx="6448425" cy="483702"/>
          </a:xfrm>
          <a:effectLst>
            <a:outerShdw dist="35921" dir="2700000" algn="ctr" rotWithShape="0">
              <a:schemeClr val="bg1"/>
            </a:outerShdw>
          </a:effectLst>
        </p:spPr>
        <p:txBody>
          <a:bodyPr lIns="90467" tIns="44440" rIns="90467" bIns="44440">
            <a:spAutoFit/>
          </a:bodyPr>
          <a:lstStyle/>
          <a:p>
            <a:pPr eaLnBrk="1" hangingPunct="1">
              <a:spcBef>
                <a:spcPct val="25000"/>
              </a:spcBef>
            </a:pPr>
            <a:r>
              <a:rPr lang="en-US" sz="3200" i="0" dirty="0" smtClean="0"/>
              <a:t>Lightning Contributions</a:t>
            </a:r>
            <a:endParaRPr lang="en-US" sz="2400" i="0" dirty="0" smtClean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t="3831"/>
          <a:stretch>
            <a:fillRect/>
          </a:stretch>
        </p:blipFill>
        <p:spPr bwMode="auto">
          <a:xfrm>
            <a:off x="323202" y="1083076"/>
            <a:ext cx="8128339" cy="471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75702" y="5918881"/>
            <a:ext cx="7739063" cy="646331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800" b="1" dirty="0" smtClean="0">
                <a:cs typeface="Arial" charset="0"/>
              </a:rPr>
              <a:t>The prevalence of lightning is known, but the coupling of VLF to space is not as well understood</a:t>
            </a:r>
            <a:endParaRPr lang="en-US" sz="1800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310" name="Rectangle 62"/>
          <p:cNvSpPr>
            <a:spLocks noGrp="1" noChangeArrowheads="1"/>
          </p:cNvSpPr>
          <p:nvPr>
            <p:ph type="title"/>
          </p:nvPr>
        </p:nvSpPr>
        <p:spPr>
          <a:xfrm>
            <a:off x="1524000" y="241542"/>
            <a:ext cx="6448425" cy="483702"/>
          </a:xfrm>
          <a:effectLst>
            <a:outerShdw dist="35921" dir="2700000" algn="ctr" rotWithShape="0">
              <a:schemeClr val="bg1"/>
            </a:outerShdw>
          </a:effectLst>
        </p:spPr>
        <p:txBody>
          <a:bodyPr lIns="90467" tIns="44440" rIns="90467" bIns="44440">
            <a:spAutoFit/>
          </a:bodyPr>
          <a:lstStyle/>
          <a:p>
            <a:pPr eaLnBrk="1" hangingPunct="1">
              <a:spcBef>
                <a:spcPct val="25000"/>
              </a:spcBef>
            </a:pPr>
            <a:r>
              <a:rPr lang="en-US" sz="3200" i="0" dirty="0" smtClean="0"/>
              <a:t>Summary</a:t>
            </a:r>
            <a:endParaRPr lang="en-US" sz="2400" i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0974" y="1489308"/>
            <a:ext cx="8554653" cy="45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lang="en-US" b="1" kern="0" noProof="0" dirty="0" smtClean="0">
                <a:latin typeface="+mn-lt"/>
              </a:rPr>
              <a:t> Important questions remain regarding radiation belt dynamics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tabLst/>
              <a:defRPr/>
            </a:pPr>
            <a:endParaRPr lang="en-US" b="1" kern="0" noProof="0" dirty="0" smtClean="0">
              <a:latin typeface="+mn-lt"/>
            </a:endParaRP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Some existing models are known to be deficient;</a:t>
            </a:r>
            <a:r>
              <a:rPr kumimoji="0" lang="en-US" b="1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others may yet be overturned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tabLst/>
              <a:defRPr/>
            </a:pPr>
            <a:endParaRPr kumimoji="0" lang="en-US" b="1" i="0" u="none" strike="noStrike" kern="0" cap="none" spc="0" normalizeH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lang="en-US" b="1" kern="0" dirty="0" smtClean="0">
                <a:latin typeface="+mn-lt"/>
              </a:rPr>
              <a:t> AFRL views carefully validated models as the only route to predictive capabilities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tabLst/>
              <a:defRPr/>
            </a:pPr>
            <a:endParaRPr lang="en-US" b="1" kern="0" dirty="0" smtClean="0">
              <a:latin typeface="+mn-lt"/>
            </a:endParaRP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The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balance of power in the inner magnetosphere between terrestrial transmitters, lightning and hiss has been overturned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lang="en-US" b="1" kern="0" baseline="0" dirty="0" smtClean="0">
                <a:latin typeface="+mn-lt"/>
              </a:rPr>
              <a:t> Outstanding</a:t>
            </a:r>
            <a:r>
              <a:rPr lang="en-US" b="1" kern="0" dirty="0" smtClean="0">
                <a:latin typeface="+mn-lt"/>
              </a:rPr>
              <a:t> science questions about each influence need answers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0773" y="1205221"/>
            <a:ext cx="4666233" cy="342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lang="en-US" b="1" kern="0" noProof="0" dirty="0" smtClean="0">
                <a:latin typeface="+mn-lt"/>
              </a:rPr>
              <a:t> </a:t>
            </a:r>
            <a:r>
              <a:rPr lang="en-US" sz="2400" b="1" kern="0" noProof="0" dirty="0" smtClean="0">
                <a:latin typeface="+mn-lt"/>
              </a:rPr>
              <a:t>Radiation Belt Dynamics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Wave-Particle Interactions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Radiation Belt Modeling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Terrestrial VLF Transmitters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 </a:t>
            </a:r>
            <a:r>
              <a:rPr lang="en-US" sz="2400" b="1" kern="0" dirty="0" smtClean="0">
                <a:latin typeface="+mn-lt"/>
              </a:rPr>
              <a:t>Space VLF Transmitters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Lightning</a:t>
            </a:r>
          </a:p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lang="en-US" sz="2400" b="1" kern="0" baseline="0" dirty="0" smtClean="0">
                <a:latin typeface="+mn-lt"/>
              </a:rPr>
              <a:t> </a:t>
            </a:r>
            <a:r>
              <a:rPr lang="en-US" sz="2400" b="1" kern="0" baseline="0" dirty="0" smtClean="0">
                <a:latin typeface="+mn-lt"/>
              </a:rPr>
              <a:t>Summary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Radiation Belts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117" y="1415902"/>
            <a:ext cx="5657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382231" y="5458268"/>
            <a:ext cx="6294475" cy="84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604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 Earth’s radiation belts are variable but robust.  Energetic electrons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are stably trapped by the Earth’s magnetic field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. These electrons pose substantial hazards to spacecraft.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00" y="1395413"/>
            <a:ext cx="7991475" cy="3763962"/>
            <a:chOff x="363" y="974"/>
            <a:chExt cx="5034" cy="2371"/>
          </a:xfrm>
        </p:grpSpPr>
        <p:sp>
          <p:nvSpPr>
            <p:cNvPr id="20506" name="Rectangle 3"/>
            <p:cNvSpPr>
              <a:spLocks noChangeArrowheads="1"/>
            </p:cNvSpPr>
            <p:nvPr/>
          </p:nvSpPr>
          <p:spPr bwMode="auto">
            <a:xfrm>
              <a:off x="617" y="1270"/>
              <a:ext cx="4704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06362" tIns="52388" rIns="106362" bIns="52388" anchor="ctr"/>
            <a:lstStyle/>
            <a:p>
              <a:pPr defTabSz="960438">
                <a:lnSpc>
                  <a:spcPct val="88000"/>
                </a:lnSpc>
              </a:pPr>
              <a:r>
                <a:rPr lang="en-US" sz="2000" b="0" i="1"/>
                <a:t>ELF/VLF Waves Control Particle Lifetimes</a:t>
              </a:r>
              <a:br>
                <a:rPr lang="en-US" sz="2000" b="0" i="1"/>
              </a:br>
              <a:endParaRPr lang="en-US" sz="2000" b="0" i="1"/>
            </a:p>
          </p:txBody>
        </p:sp>
        <p:pic>
          <p:nvPicPr>
            <p:cNvPr id="20507" name="Picture 4" descr="untitle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" y="974"/>
              <a:ext cx="5034" cy="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8" name="Line 5"/>
            <p:cNvSpPr>
              <a:spLocks noChangeShapeType="1"/>
            </p:cNvSpPr>
            <p:nvPr/>
          </p:nvSpPr>
          <p:spPr bwMode="auto">
            <a:xfrm>
              <a:off x="1528" y="2183"/>
              <a:ext cx="37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Text Box 6"/>
            <p:cNvSpPr txBox="1">
              <a:spLocks noChangeArrowheads="1"/>
            </p:cNvSpPr>
            <p:nvPr/>
          </p:nvSpPr>
          <p:spPr bwMode="auto">
            <a:xfrm>
              <a:off x="3135" y="1974"/>
              <a:ext cx="12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L shell = distance/R</a:t>
              </a:r>
              <a:r>
                <a:rPr lang="en-US" sz="1600" b="0" baseline="-25000"/>
                <a:t>E</a:t>
              </a:r>
              <a:endParaRPr lang="en-US" sz="1600" b="0"/>
            </a:p>
          </p:txBody>
        </p:sp>
      </p:grpSp>
      <p:sp>
        <p:nvSpPr>
          <p:cNvPr id="20483" name="AutoShape 7"/>
          <p:cNvSpPr>
            <a:spLocks noChangeArrowheads="1"/>
          </p:cNvSpPr>
          <p:nvPr/>
        </p:nvSpPr>
        <p:spPr bwMode="auto">
          <a:xfrm>
            <a:off x="5049838" y="4189413"/>
            <a:ext cx="3767137" cy="2401887"/>
          </a:xfrm>
          <a:prstGeom prst="wedgeRectCallout">
            <a:avLst>
              <a:gd name="adj1" fmla="val 36431"/>
              <a:gd name="adj2" fmla="val -65931"/>
            </a:avLst>
          </a:prstGeom>
          <a:solidFill>
            <a:schemeClr val="bg1"/>
          </a:solidFill>
          <a:ln w="12700" cap="rnd" algn="ctr">
            <a:solidFill>
              <a:srgbClr val="000000"/>
            </a:solidFill>
            <a:miter lim="800000"/>
            <a:headEnd type="none" w="sm" len="sm"/>
            <a:tailEnd/>
          </a:ln>
        </p:spPr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20484" name="Oval 8"/>
          <p:cNvSpPr>
            <a:spLocks noChangeArrowheads="1"/>
          </p:cNvSpPr>
          <p:nvPr/>
        </p:nvSpPr>
        <p:spPr bwMode="auto">
          <a:xfrm>
            <a:off x="658813" y="2006600"/>
            <a:ext cx="2457450" cy="248602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95250" y="1162050"/>
            <a:ext cx="2194832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 b="0" dirty="0">
                <a:solidFill>
                  <a:schemeClr val="tx2"/>
                </a:solidFill>
              </a:rPr>
              <a:t>Particles mirroring below </a:t>
            </a:r>
          </a:p>
          <a:p>
            <a:pPr eaLnBrk="1" hangingPunct="1">
              <a:spcBef>
                <a:spcPct val="20000"/>
              </a:spcBef>
            </a:pPr>
            <a:r>
              <a:rPr lang="en-US" sz="1400" b="0" dirty="0">
                <a:solidFill>
                  <a:schemeClr val="tx2"/>
                </a:solidFill>
              </a:rPr>
              <a:t>100 km are “lost”</a:t>
            </a:r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868363" y="1730375"/>
            <a:ext cx="109537" cy="5508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250238" y="2620995"/>
            <a:ext cx="288925" cy="879475"/>
            <a:chOff x="5461" y="1894"/>
            <a:chExt cx="182" cy="554"/>
          </a:xfrm>
        </p:grpSpPr>
        <p:sp>
          <p:nvSpPr>
            <p:cNvPr id="20499" name="Line 12"/>
            <p:cNvSpPr>
              <a:spLocks noChangeShapeType="1"/>
            </p:cNvSpPr>
            <p:nvPr/>
          </p:nvSpPr>
          <p:spPr bwMode="auto">
            <a:xfrm rot="3068258" flipH="1">
              <a:off x="5510" y="2203"/>
              <a:ext cx="83" cy="18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13"/>
            <p:cNvSpPr>
              <a:spLocks noChangeShapeType="1"/>
            </p:cNvSpPr>
            <p:nvPr/>
          </p:nvSpPr>
          <p:spPr bwMode="auto">
            <a:xfrm rot="3068258" flipV="1">
              <a:off x="5447" y="2334"/>
              <a:ext cx="167" cy="6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Line 14"/>
            <p:cNvSpPr>
              <a:spLocks noChangeShapeType="1"/>
            </p:cNvSpPr>
            <p:nvPr/>
          </p:nvSpPr>
          <p:spPr bwMode="auto">
            <a:xfrm rot="3068258" flipV="1">
              <a:off x="5461" y="2172"/>
              <a:ext cx="178" cy="1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15"/>
            <p:cNvSpPr>
              <a:spLocks noChangeShapeType="1"/>
            </p:cNvSpPr>
            <p:nvPr/>
          </p:nvSpPr>
          <p:spPr bwMode="auto">
            <a:xfrm rot="3068258" flipH="1">
              <a:off x="5510" y="2071"/>
              <a:ext cx="83" cy="18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16"/>
            <p:cNvSpPr>
              <a:spLocks noChangeShapeType="1"/>
            </p:cNvSpPr>
            <p:nvPr/>
          </p:nvSpPr>
          <p:spPr bwMode="auto">
            <a:xfrm rot="3068258" flipV="1">
              <a:off x="5467" y="2046"/>
              <a:ext cx="178" cy="1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Line 17"/>
            <p:cNvSpPr>
              <a:spLocks noChangeShapeType="1"/>
            </p:cNvSpPr>
            <p:nvPr/>
          </p:nvSpPr>
          <p:spPr bwMode="auto">
            <a:xfrm rot="3068258" flipH="1">
              <a:off x="5510" y="1951"/>
              <a:ext cx="83" cy="18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Line 18"/>
            <p:cNvSpPr>
              <a:spLocks noChangeShapeType="1"/>
            </p:cNvSpPr>
            <p:nvPr/>
          </p:nvSpPr>
          <p:spPr bwMode="auto">
            <a:xfrm rot="3068258" flipV="1">
              <a:off x="5461" y="1926"/>
              <a:ext cx="178" cy="1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8" name="Text Box 19"/>
          <p:cNvSpPr txBox="1">
            <a:spLocks noChangeArrowheads="1"/>
          </p:cNvSpPr>
          <p:nvPr/>
        </p:nvSpPr>
        <p:spPr bwMode="auto">
          <a:xfrm>
            <a:off x="7709649" y="2108053"/>
            <a:ext cx="168954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 b="0" dirty="0">
                <a:solidFill>
                  <a:srgbClr val="FF3300"/>
                </a:solidFill>
              </a:rPr>
              <a:t>Electromagnetic </a:t>
            </a:r>
          </a:p>
          <a:p>
            <a:pPr eaLnBrk="1" hangingPunct="1">
              <a:spcBef>
                <a:spcPct val="20000"/>
              </a:spcBef>
            </a:pPr>
            <a:r>
              <a:rPr lang="en-US" sz="1400" b="0" dirty="0">
                <a:solidFill>
                  <a:srgbClr val="FF3300"/>
                </a:solidFill>
              </a:rPr>
              <a:t>waves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965950" y="1662113"/>
            <a:ext cx="779463" cy="349250"/>
            <a:chOff x="4329" y="1116"/>
            <a:chExt cx="491" cy="220"/>
          </a:xfrm>
        </p:grpSpPr>
        <p:sp>
          <p:nvSpPr>
            <p:cNvPr id="20496" name="Line 21"/>
            <p:cNvSpPr>
              <a:spLocks noChangeShapeType="1"/>
            </p:cNvSpPr>
            <p:nvPr/>
          </p:nvSpPr>
          <p:spPr bwMode="auto">
            <a:xfrm rot="16840206" flipV="1">
              <a:off x="4406" y="1079"/>
              <a:ext cx="102" cy="25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22"/>
            <p:cNvSpPr>
              <a:spLocks noChangeShapeType="1"/>
            </p:cNvSpPr>
            <p:nvPr/>
          </p:nvSpPr>
          <p:spPr bwMode="auto">
            <a:xfrm rot="-4759794">
              <a:off x="4653" y="1144"/>
              <a:ext cx="98" cy="2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rc 23"/>
            <p:cNvSpPr>
              <a:spLocks/>
            </p:cNvSpPr>
            <p:nvPr/>
          </p:nvSpPr>
          <p:spPr bwMode="auto">
            <a:xfrm rot="-2332690">
              <a:off x="4521" y="1116"/>
              <a:ext cx="185" cy="220"/>
            </a:xfrm>
            <a:custGeom>
              <a:avLst/>
              <a:gdLst>
                <a:gd name="T0" fmla="*/ 0 w 26877"/>
                <a:gd name="T1" fmla="*/ 0 h 24241"/>
                <a:gd name="T2" fmla="*/ 0 w 26877"/>
                <a:gd name="T3" fmla="*/ 0 h 24241"/>
                <a:gd name="T4" fmla="*/ 0 w 26877"/>
                <a:gd name="T5" fmla="*/ 0 h 24241"/>
                <a:gd name="T6" fmla="*/ 0 60000 65536"/>
                <a:gd name="T7" fmla="*/ 0 60000 65536"/>
                <a:gd name="T8" fmla="*/ 0 60000 65536"/>
                <a:gd name="T9" fmla="*/ 0 w 26877"/>
                <a:gd name="T10" fmla="*/ 0 h 24241"/>
                <a:gd name="T11" fmla="*/ 26877 w 26877"/>
                <a:gd name="T12" fmla="*/ 24241 h 24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77" h="24241" fill="none" extrusionOk="0">
                  <a:moveTo>
                    <a:pt x="0" y="654"/>
                  </a:moveTo>
                  <a:cubicBezTo>
                    <a:pt x="1725" y="219"/>
                    <a:pt x="3497" y="-1"/>
                    <a:pt x="5277" y="0"/>
                  </a:cubicBezTo>
                  <a:cubicBezTo>
                    <a:pt x="17206" y="0"/>
                    <a:pt x="26877" y="9670"/>
                    <a:pt x="26877" y="21600"/>
                  </a:cubicBezTo>
                  <a:cubicBezTo>
                    <a:pt x="26877" y="22482"/>
                    <a:pt x="26822" y="23364"/>
                    <a:pt x="26714" y="24240"/>
                  </a:cubicBezTo>
                </a:path>
                <a:path w="26877" h="24241" stroke="0" extrusionOk="0">
                  <a:moveTo>
                    <a:pt x="0" y="654"/>
                  </a:moveTo>
                  <a:cubicBezTo>
                    <a:pt x="1725" y="219"/>
                    <a:pt x="3497" y="-1"/>
                    <a:pt x="5277" y="0"/>
                  </a:cubicBezTo>
                  <a:cubicBezTo>
                    <a:pt x="17206" y="0"/>
                    <a:pt x="26877" y="9670"/>
                    <a:pt x="26877" y="21600"/>
                  </a:cubicBezTo>
                  <a:cubicBezTo>
                    <a:pt x="26877" y="22482"/>
                    <a:pt x="26822" y="23364"/>
                    <a:pt x="26714" y="24240"/>
                  </a:cubicBezTo>
                  <a:lnTo>
                    <a:pt x="5277" y="2160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0" name="Text Box 24"/>
          <p:cNvSpPr txBox="1">
            <a:spLocks noChangeArrowheads="1"/>
          </p:cNvSpPr>
          <p:nvPr/>
        </p:nvSpPr>
        <p:spPr bwMode="auto">
          <a:xfrm>
            <a:off x="7170738" y="1354138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 b="0" dirty="0">
                <a:solidFill>
                  <a:schemeClr val="tx2"/>
                </a:solidFill>
              </a:rPr>
              <a:t>Particle pitch-angle</a:t>
            </a:r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 rot="11696416" flipV="1">
            <a:off x="6948967" y="1873879"/>
            <a:ext cx="398463" cy="227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219075" y="5414963"/>
            <a:ext cx="4635500" cy="1219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0" dirty="0"/>
              <a:t>Electromagnetic waves in the Very Low Frequency (VLF) range (3-30 kHz) scatter and accelerate radiation belt electrons through cyclotron resonance interactions</a:t>
            </a:r>
          </a:p>
        </p:txBody>
      </p:sp>
      <p:sp>
        <p:nvSpPr>
          <p:cNvPr id="20493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57275" y="-47625"/>
            <a:ext cx="714375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45720" tIns="47625" bIns="47625"/>
          <a:lstStyle/>
          <a:p>
            <a:r>
              <a:rPr lang="en-US" dirty="0" smtClean="0"/>
              <a:t>Wave-Particle Interactions</a:t>
            </a:r>
            <a:endParaRPr lang="en-US" sz="2400" dirty="0" smtClean="0"/>
          </a:p>
        </p:txBody>
      </p:sp>
      <p:pic>
        <p:nvPicPr>
          <p:cNvPr id="20494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25" y="4211638"/>
            <a:ext cx="3735388" cy="2378075"/>
          </a:xfrm>
          <a:prstGeom prst="rect">
            <a:avLst/>
          </a:prstGeom>
          <a:noFill/>
          <a:ln w="28575" cap="rnd" algn="ctr">
            <a:noFill/>
            <a:miter lim="800000"/>
            <a:headEnd type="none" w="sm" len="sm"/>
            <a:tailEnd/>
          </a:ln>
        </p:spPr>
      </p:pic>
      <p:sp>
        <p:nvSpPr>
          <p:cNvPr id="20495" name="Text Box 29"/>
          <p:cNvSpPr txBox="1">
            <a:spLocks noChangeArrowheads="1"/>
          </p:cNvSpPr>
          <p:nvPr/>
        </p:nvSpPr>
        <p:spPr bwMode="auto">
          <a:xfrm>
            <a:off x="5969000" y="6554788"/>
            <a:ext cx="2101850" cy="274637"/>
          </a:xfrm>
          <a:prstGeom prst="rect">
            <a:avLst/>
          </a:prstGeom>
          <a:noFill/>
          <a:ln w="12700" cap="rnd" algn="ctr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Waves from CRRES (1990)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res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608388" y="4610100"/>
            <a:ext cx="23526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 cstate="print"/>
          <a:srcRect l="6557" t="3148"/>
          <a:stretch>
            <a:fillRect/>
          </a:stretch>
        </p:blipFill>
        <p:spPr bwMode="auto">
          <a:xfrm>
            <a:off x="157163" y="1663700"/>
            <a:ext cx="2624137" cy="18557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09588" y="1222375"/>
            <a:ext cx="4003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sz="2000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916363" y="2171700"/>
            <a:ext cx="17160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 b="0"/>
              <a:t>Diffusion coefficient along field lines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008688" y="2386013"/>
            <a:ext cx="300355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6951" name="Text Box 7"/>
          <p:cNvSpPr txBox="1">
            <a:spLocks noChangeArrowheads="1"/>
          </p:cNvSpPr>
          <p:nvPr/>
        </p:nvSpPr>
        <p:spPr bwMode="auto">
          <a:xfrm>
            <a:off x="6011863" y="4802188"/>
            <a:ext cx="2955925" cy="1077912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defRPr/>
            </a:pPr>
            <a:r>
              <a:rPr lang="en-US" sz="1600" dirty="0"/>
              <a:t>Quantitative maps of  ELF-VLF wave power distribution are  crucial for radiation belt specification &amp; forecasting </a:t>
            </a:r>
          </a:p>
        </p:txBody>
      </p:sp>
      <p:pic>
        <p:nvPicPr>
          <p:cNvPr id="1033" name="Picture 8" descr="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6863" y="1385888"/>
            <a:ext cx="29225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9"/>
          <p:cNvSpPr>
            <a:spLocks noChangeShapeType="1"/>
          </p:cNvSpPr>
          <p:nvPr/>
        </p:nvSpPr>
        <p:spPr bwMode="auto">
          <a:xfrm flipV="1">
            <a:off x="5605463" y="2387600"/>
            <a:ext cx="309562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5" name="AutoShape 10"/>
          <p:cNvSpPr>
            <a:spLocks/>
          </p:cNvSpPr>
          <p:nvPr/>
        </p:nvSpPr>
        <p:spPr bwMode="auto">
          <a:xfrm rot="5400000">
            <a:off x="2927350" y="1565275"/>
            <a:ext cx="593725" cy="5375275"/>
          </a:xfrm>
          <a:prstGeom prst="leftBrace">
            <a:avLst>
              <a:gd name="adj1" fmla="val 75446"/>
              <a:gd name="adj2" fmla="val 5688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>
            <a:off x="2257425" y="3689350"/>
            <a:ext cx="117316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37" name="Picture 12" descr="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325" y="4510088"/>
            <a:ext cx="18145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3" descr="dfd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1688" y="1404938"/>
            <a:ext cx="3101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457200" y="3484563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200"/>
              <a:t>Wave power in the magnetosphere</a:t>
            </a:r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3468688" y="3486150"/>
            <a:ext cx="1778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200"/>
              <a:t>Diffusion coefficients 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/>
              <a:t>along field lines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5959475" y="2098675"/>
            <a:ext cx="3082925" cy="56038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/>
              <a:t>Particle lifetime along field lines</a:t>
            </a:r>
          </a:p>
          <a:p>
            <a:pPr eaLnBrk="1" hangingPunct="1">
              <a:spcBef>
                <a:spcPct val="20000"/>
              </a:spcBef>
            </a:pPr>
            <a:r>
              <a:rPr lang="en-US" sz="1400"/>
              <a:t>(approximate 1D solution)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6059488" y="3049588"/>
          <a:ext cx="2636837" cy="671512"/>
        </p:xfrm>
        <a:graphic>
          <a:graphicData uri="http://schemas.openxmlformats.org/presentationml/2006/ole">
            <p:oleObj spid="_x0000_s80898" name="Equation" r:id="rId8" imgW="2057400" imgH="457200" progId="Equation.3">
              <p:embed/>
            </p:oleObj>
          </a:graphicData>
        </a:graphic>
      </p:graphicFrame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6016625" y="3805238"/>
            <a:ext cx="2800350" cy="773112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400"/>
              <a:t>Full 3D global, time dependent particle distributions </a:t>
            </a:r>
          </a:p>
          <a:p>
            <a:pPr eaLnBrk="1" hangingPunct="1">
              <a:spcBef>
                <a:spcPct val="20000"/>
              </a:spcBef>
            </a:pPr>
            <a:r>
              <a:rPr lang="en-US" sz="1400" i="1"/>
              <a:t>X</a:t>
            </a:r>
            <a:r>
              <a:rPr lang="en-US" sz="1400" i="1" baseline="-25000"/>
              <a:t>i</a:t>
            </a:r>
            <a:r>
              <a:rPr lang="en-US" sz="1400" i="1"/>
              <a:t> =  </a:t>
            </a:r>
            <a:r>
              <a:rPr lang="en-US" sz="1400"/>
              <a:t>(</a:t>
            </a:r>
            <a:r>
              <a:rPr lang="en-US" sz="1400" i="1"/>
              <a:t>L, E, </a:t>
            </a:r>
            <a:r>
              <a:rPr lang="en-US" sz="1400" i="1">
                <a:sym typeface="Symbol" pitchFamily="18" charset="2"/>
              </a:rPr>
              <a:t> )</a:t>
            </a:r>
            <a:endParaRPr lang="en-US" sz="14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616575" y="2400300"/>
            <a:ext cx="0" cy="1211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5319713" y="3611563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5307013" y="3884613"/>
            <a:ext cx="593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744538" y="5068888"/>
            <a:ext cx="2279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/>
              <a:t>Wave-particle resonance condition</a:t>
            </a: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458788" y="6330950"/>
            <a:ext cx="2916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/>
              <a:t>Diffusion coefficients = sum over resonances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548063" y="6219825"/>
            <a:ext cx="274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/>
              <a:t>Complex dependence on energy, frequency, and pitch angle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" y="5327650"/>
            <a:ext cx="3467100" cy="1062038"/>
            <a:chOff x="96" y="3356"/>
            <a:chExt cx="2184" cy="669"/>
          </a:xfrm>
        </p:grpSpPr>
        <p:pic>
          <p:nvPicPr>
            <p:cNvPr id="1055" name="Picture 26" descr="Deq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" y="3356"/>
              <a:ext cx="2184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6" name="Oval 27"/>
            <p:cNvSpPr>
              <a:spLocks noChangeArrowheads="1"/>
            </p:cNvSpPr>
            <p:nvPr/>
          </p:nvSpPr>
          <p:spPr bwMode="auto">
            <a:xfrm>
              <a:off x="576" y="3711"/>
              <a:ext cx="80" cy="73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50" name="Text Box 28"/>
          <p:cNvSpPr txBox="1">
            <a:spLocks noChangeArrowheads="1"/>
          </p:cNvSpPr>
          <p:nvPr/>
        </p:nvSpPr>
        <p:spPr bwMode="auto">
          <a:xfrm>
            <a:off x="4006850" y="4286250"/>
            <a:ext cx="187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>
                <a:solidFill>
                  <a:schemeClr val="accent2"/>
                </a:solidFill>
              </a:rPr>
              <a:t>Distribution of Resonant Wave Vectors</a:t>
            </a:r>
          </a:p>
        </p:txBody>
      </p:sp>
      <p:pic>
        <p:nvPicPr>
          <p:cNvPr id="1052" name="Picture 30" descr="Figure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1157288"/>
            <a:ext cx="208597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53" name="Text Box 31"/>
          <p:cNvSpPr txBox="1">
            <a:spLocks noChangeArrowheads="1"/>
          </p:cNvSpPr>
          <p:nvPr/>
        </p:nvSpPr>
        <p:spPr bwMode="auto">
          <a:xfrm>
            <a:off x="-25400" y="1517650"/>
            <a:ext cx="1104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>
                <a:solidFill>
                  <a:srgbClr val="0066FF"/>
                </a:solidFill>
              </a:rPr>
              <a:t>Transmitters</a:t>
            </a:r>
          </a:p>
        </p:txBody>
      </p:sp>
      <p:sp>
        <p:nvSpPr>
          <p:cNvPr id="1054" name="Text Box 32"/>
          <p:cNvSpPr txBox="1">
            <a:spLocks noChangeArrowheads="1"/>
          </p:cNvSpPr>
          <p:nvPr/>
        </p:nvSpPr>
        <p:spPr bwMode="auto">
          <a:xfrm>
            <a:off x="1328738" y="3214688"/>
            <a:ext cx="1908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000">
                <a:solidFill>
                  <a:srgbClr val="0066FF"/>
                </a:solidFill>
              </a:rPr>
              <a:t>Natural VLF</a:t>
            </a:r>
          </a:p>
        </p:txBody>
      </p:sp>
      <p:sp>
        <p:nvSpPr>
          <p:cNvPr id="33" name="Rectangle 27"/>
          <p:cNvSpPr txBox="1">
            <a:spLocks noChangeArrowheads="1"/>
          </p:cNvSpPr>
          <p:nvPr/>
        </p:nvSpPr>
        <p:spPr bwMode="auto">
          <a:xfrm>
            <a:off x="1057275" y="-47625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D2B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Radiation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D2B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Belt </a:t>
            </a:r>
            <a:r>
              <a:rPr lang="en-US" sz="3200" b="1" kern="0" dirty="0" smtClean="0">
                <a:solidFill>
                  <a:srgbClr val="0D2B88"/>
                </a:solidFill>
                <a:latin typeface="+mj-lt"/>
                <a:ea typeface="+mj-ea"/>
                <a:cs typeface="+mj-cs"/>
              </a:rPr>
              <a:t>Modeling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D2B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159000"/>
            <a:ext cx="44640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4" descr="Figure5Stats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1738313"/>
            <a:ext cx="37036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772025" y="3208338"/>
            <a:ext cx="4349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cs typeface="Arial" charset="0"/>
              </a:rPr>
              <a:t>≠</a:t>
            </a:r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1049338" y="2525713"/>
            <a:ext cx="1474787" cy="722312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auto">
          <a:xfrm>
            <a:off x="6157913" y="2009775"/>
            <a:ext cx="1474787" cy="722313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263650" y="1260475"/>
            <a:ext cx="2470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Abel &amp; Thorne (1998)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6013450" y="1244600"/>
            <a:ext cx="2254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Starks, et al. (2008)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255588" y="5688013"/>
            <a:ext cx="8655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Ground transmitter VLF needed in the inner magnetosphere… but where is it?</a:t>
            </a: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 flipH="1" flipV="1">
            <a:off x="2170113" y="3206750"/>
            <a:ext cx="1077912" cy="25130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 flipH="1" flipV="1">
            <a:off x="7016750" y="2757488"/>
            <a:ext cx="874713" cy="292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215900" y="6121400"/>
            <a:ext cx="667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Could lightning be more effective than previously thought?</a:t>
            </a:r>
          </a:p>
        </p:txBody>
      </p:sp>
      <p:sp>
        <p:nvSpPr>
          <p:cNvPr id="14" name="Rectangle 27"/>
          <p:cNvSpPr txBox="1">
            <a:spLocks noChangeArrowheads="1"/>
          </p:cNvSpPr>
          <p:nvPr/>
        </p:nvSpPr>
        <p:spPr bwMode="auto">
          <a:xfrm>
            <a:off x="1057275" y="-47625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D2B88"/>
                </a:solidFill>
                <a:latin typeface="+mj-lt"/>
                <a:ea typeface="+mj-ea"/>
                <a:cs typeface="+mj-cs"/>
              </a:rPr>
              <a:t>Terrestrial Transmitters</a:t>
            </a:r>
          </a:p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2B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D2B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 dB Problem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D2B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93" descr="DSX_orbit_v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888" y="1222375"/>
            <a:ext cx="41005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04975" y="4741863"/>
          <a:ext cx="5490598" cy="1682496"/>
        </p:xfrm>
        <a:graphic>
          <a:graphicData uri="http://schemas.openxmlformats.org/drawingml/2006/table">
            <a:tbl>
              <a:tblPr/>
              <a:tblGrid>
                <a:gridCol w="3363958"/>
                <a:gridCol w="212664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Apogee (altitude in km)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12,000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Perigee (altitude in km)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6,000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Inclination (degs)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Argument of perigee (degs)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357.9 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(90)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Right ascension of the ascending node (degs)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TBD (90)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True anomaly (degs)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TBD (180)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Start time (UT)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12:00:00 01 Oct 2012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Period (hours)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5.277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7"/>
          <p:cNvSpPr txBox="1">
            <a:spLocks noChangeArrowheads="1"/>
          </p:cNvSpPr>
          <p:nvPr/>
        </p:nvSpPr>
        <p:spPr bwMode="auto">
          <a:xfrm>
            <a:off x="1057275" y="-47625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D2B88"/>
                </a:solidFill>
                <a:latin typeface="+mj-lt"/>
                <a:ea typeface="+mj-ea"/>
                <a:cs typeface="+mj-cs"/>
              </a:rPr>
              <a:t>The DSX Mission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D2B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8"/>
          <p:cNvSpPr txBox="1">
            <a:spLocks noChangeArrowheads="1"/>
          </p:cNvSpPr>
          <p:nvPr/>
        </p:nvSpPr>
        <p:spPr bwMode="auto">
          <a:xfrm>
            <a:off x="5980113" y="1260475"/>
            <a:ext cx="3665537" cy="2232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marL="109538" indent="-109538" algn="l">
              <a:spcBef>
                <a:spcPct val="25000"/>
              </a:spcBef>
            </a:pPr>
            <a:r>
              <a:rPr lang="en-US" sz="1400">
                <a:solidFill>
                  <a:srgbClr val="000000"/>
                </a:solidFill>
              </a:rPr>
              <a:t>Wave-Particle Interactions (WPIx)</a:t>
            </a:r>
            <a:endParaRPr lang="en-US" sz="1200">
              <a:solidFill>
                <a:srgbClr val="000000"/>
              </a:solidFill>
            </a:endParaRPr>
          </a:p>
          <a:p>
            <a:pPr marL="455613" lvl="1" indent="-163513" algn="l">
              <a:spcBef>
                <a:spcPct val="25000"/>
              </a:spcBef>
              <a:buFont typeface="Arial" charset="0"/>
              <a:buChar char="–"/>
            </a:pPr>
            <a:r>
              <a:rPr lang="en-US" sz="1200">
                <a:solidFill>
                  <a:srgbClr val="000000"/>
                </a:solidFill>
              </a:rPr>
              <a:t> VLF transmitter &amp; receivers</a:t>
            </a:r>
          </a:p>
          <a:p>
            <a:pPr marL="455613" lvl="1" indent="-163513" algn="l">
              <a:spcBef>
                <a:spcPct val="25000"/>
              </a:spcBef>
              <a:buFont typeface="Arial" charset="0"/>
              <a:buChar char="–"/>
            </a:pPr>
            <a:r>
              <a:rPr lang="en-US" sz="1200">
                <a:solidFill>
                  <a:srgbClr val="000000"/>
                </a:solidFill>
              </a:rPr>
              <a:t> Loss cone imager</a:t>
            </a:r>
          </a:p>
          <a:p>
            <a:pPr marL="455613" lvl="1" indent="-163513" algn="l">
              <a:spcBef>
                <a:spcPct val="25000"/>
              </a:spcBef>
              <a:buFont typeface="Arial" charset="0"/>
              <a:buChar char="–"/>
            </a:pPr>
            <a:r>
              <a:rPr lang="en-US" sz="1200">
                <a:solidFill>
                  <a:srgbClr val="000000"/>
                </a:solidFill>
              </a:rPr>
              <a:t>Vector magnetometer</a:t>
            </a:r>
          </a:p>
          <a:p>
            <a:pPr marL="109538" indent="-109538" algn="l">
              <a:spcBef>
                <a:spcPct val="25000"/>
              </a:spcBef>
            </a:pPr>
            <a:r>
              <a:rPr lang="en-US" sz="1400">
                <a:solidFill>
                  <a:srgbClr val="000000"/>
                </a:solidFill>
              </a:rPr>
              <a:t>Space Weather (SWx)</a:t>
            </a:r>
            <a:endParaRPr lang="en-US" sz="1200">
              <a:solidFill>
                <a:srgbClr val="000000"/>
              </a:solidFill>
            </a:endParaRPr>
          </a:p>
          <a:p>
            <a:pPr marL="455613" lvl="1" indent="-163513" algn="l">
              <a:spcBef>
                <a:spcPct val="25000"/>
              </a:spcBef>
              <a:buFont typeface="Arial" charset="0"/>
              <a:buChar char="–"/>
            </a:pPr>
            <a:r>
              <a:rPr lang="en-US" sz="1200">
                <a:solidFill>
                  <a:srgbClr val="000000"/>
                </a:solidFill>
              </a:rPr>
              <a:t>5 particle &amp; plasma detectors</a:t>
            </a:r>
          </a:p>
          <a:p>
            <a:pPr marL="109538" indent="-109538" algn="l">
              <a:spcBef>
                <a:spcPct val="25000"/>
              </a:spcBef>
            </a:pPr>
            <a:r>
              <a:rPr lang="en-US" sz="1400">
                <a:solidFill>
                  <a:srgbClr val="000000"/>
                </a:solidFill>
              </a:rPr>
              <a:t>Space Environmental Effects (SFx)</a:t>
            </a:r>
          </a:p>
          <a:p>
            <a:pPr marL="455613" lvl="1" indent="-163513" algn="l">
              <a:spcBef>
                <a:spcPct val="25000"/>
              </a:spcBef>
              <a:buFont typeface="Arial" charset="0"/>
              <a:buChar char="–"/>
            </a:pPr>
            <a:r>
              <a:rPr lang="en-US" sz="1200">
                <a:solidFill>
                  <a:srgbClr val="000000"/>
                </a:solidFill>
              </a:rPr>
              <a:t> NASA Space Environment Testbed</a:t>
            </a:r>
          </a:p>
          <a:p>
            <a:pPr marL="455613" lvl="1" indent="-163513" algn="l">
              <a:spcBef>
                <a:spcPct val="25000"/>
              </a:spcBef>
              <a:buFont typeface="Arial" charset="0"/>
              <a:buChar char="–"/>
            </a:pPr>
            <a:r>
              <a:rPr lang="en-US" sz="1200">
                <a:solidFill>
                  <a:srgbClr val="000000"/>
                </a:solidFill>
              </a:rPr>
              <a:t> AFRL effects experiment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-38100" y="1487488"/>
            <a:ext cx="5976938" cy="4506912"/>
            <a:chOff x="3135313" y="1550988"/>
            <a:chExt cx="5976937" cy="4506912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646488" y="1944688"/>
              <a:ext cx="5392737" cy="4024312"/>
              <a:chOff x="1422" y="818"/>
              <a:chExt cx="3397" cy="2535"/>
            </a:xfrm>
          </p:grpSpPr>
          <p:pic>
            <p:nvPicPr>
              <p:cNvPr id="19502" name="Picture 5" descr="dsx assembly 20080420 ala #0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0" y="1248"/>
                <a:ext cx="3357" cy="1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3" name="Picture 6" descr="dsx assembly 20080420 ala #02b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46" y="2889"/>
                <a:ext cx="192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04" name="Picture 7" descr="dsx assembly 20080420 ala #02a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45" y="818"/>
                <a:ext cx="192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05" name="Freeform 8"/>
              <p:cNvSpPr>
                <a:spLocks noChangeAspect="1"/>
              </p:cNvSpPr>
              <p:nvPr/>
            </p:nvSpPr>
            <p:spPr bwMode="auto">
              <a:xfrm>
                <a:off x="2908" y="1230"/>
                <a:ext cx="80" cy="31"/>
              </a:xfrm>
              <a:custGeom>
                <a:avLst/>
                <a:gdLst>
                  <a:gd name="T0" fmla="*/ 0 w 124"/>
                  <a:gd name="T1" fmla="*/ 28 h 31"/>
                  <a:gd name="T2" fmla="*/ 1 w 124"/>
                  <a:gd name="T3" fmla="*/ 0 h 31"/>
                  <a:gd name="T4" fmla="*/ 1 w 124"/>
                  <a:gd name="T5" fmla="*/ 30 h 31"/>
                  <a:gd name="T6" fmla="*/ 1 w 124"/>
                  <a:gd name="T7" fmla="*/ 6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31"/>
                  <a:gd name="T14" fmla="*/ 124 w 124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31">
                    <a:moveTo>
                      <a:pt x="0" y="28"/>
                    </a:moveTo>
                    <a:cubicBezTo>
                      <a:pt x="13" y="14"/>
                      <a:pt x="26" y="0"/>
                      <a:pt x="38" y="0"/>
                    </a:cubicBezTo>
                    <a:cubicBezTo>
                      <a:pt x="50" y="0"/>
                      <a:pt x="60" y="29"/>
                      <a:pt x="74" y="30"/>
                    </a:cubicBezTo>
                    <a:cubicBezTo>
                      <a:pt x="88" y="31"/>
                      <a:pt x="106" y="18"/>
                      <a:pt x="124" y="6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Freeform 9"/>
              <p:cNvSpPr>
                <a:spLocks noChangeAspect="1"/>
              </p:cNvSpPr>
              <p:nvPr/>
            </p:nvSpPr>
            <p:spPr bwMode="auto">
              <a:xfrm>
                <a:off x="2904" y="2868"/>
                <a:ext cx="80" cy="31"/>
              </a:xfrm>
              <a:custGeom>
                <a:avLst/>
                <a:gdLst>
                  <a:gd name="T0" fmla="*/ 0 w 124"/>
                  <a:gd name="T1" fmla="*/ 28 h 31"/>
                  <a:gd name="T2" fmla="*/ 1 w 124"/>
                  <a:gd name="T3" fmla="*/ 0 h 31"/>
                  <a:gd name="T4" fmla="*/ 1 w 124"/>
                  <a:gd name="T5" fmla="*/ 30 h 31"/>
                  <a:gd name="T6" fmla="*/ 1 w 124"/>
                  <a:gd name="T7" fmla="*/ 6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31"/>
                  <a:gd name="T14" fmla="*/ 124 w 124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31">
                    <a:moveTo>
                      <a:pt x="0" y="28"/>
                    </a:moveTo>
                    <a:cubicBezTo>
                      <a:pt x="13" y="14"/>
                      <a:pt x="26" y="0"/>
                      <a:pt x="38" y="0"/>
                    </a:cubicBezTo>
                    <a:cubicBezTo>
                      <a:pt x="50" y="0"/>
                      <a:pt x="60" y="29"/>
                      <a:pt x="74" y="30"/>
                    </a:cubicBezTo>
                    <a:cubicBezTo>
                      <a:pt x="88" y="31"/>
                      <a:pt x="106" y="18"/>
                      <a:pt x="124" y="6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20000"/>
                  </a:spcBef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7" name="Freeform 10"/>
              <p:cNvSpPr>
                <a:spLocks noChangeAspect="1"/>
              </p:cNvSpPr>
              <p:nvPr/>
            </p:nvSpPr>
            <p:spPr bwMode="auto">
              <a:xfrm rot="5400000">
                <a:off x="1398" y="2775"/>
                <a:ext cx="80" cy="31"/>
              </a:xfrm>
              <a:custGeom>
                <a:avLst/>
                <a:gdLst>
                  <a:gd name="T0" fmla="*/ 0 w 124"/>
                  <a:gd name="T1" fmla="*/ 28 h 31"/>
                  <a:gd name="T2" fmla="*/ 1 w 124"/>
                  <a:gd name="T3" fmla="*/ 0 h 31"/>
                  <a:gd name="T4" fmla="*/ 1 w 124"/>
                  <a:gd name="T5" fmla="*/ 30 h 31"/>
                  <a:gd name="T6" fmla="*/ 1 w 124"/>
                  <a:gd name="T7" fmla="*/ 6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31"/>
                  <a:gd name="T14" fmla="*/ 124 w 124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31">
                    <a:moveTo>
                      <a:pt x="0" y="28"/>
                    </a:moveTo>
                    <a:cubicBezTo>
                      <a:pt x="13" y="14"/>
                      <a:pt x="26" y="0"/>
                      <a:pt x="38" y="0"/>
                    </a:cubicBezTo>
                    <a:cubicBezTo>
                      <a:pt x="50" y="0"/>
                      <a:pt x="60" y="29"/>
                      <a:pt x="74" y="30"/>
                    </a:cubicBezTo>
                    <a:cubicBezTo>
                      <a:pt x="88" y="31"/>
                      <a:pt x="106" y="18"/>
                      <a:pt x="124" y="6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algn="l">
                  <a:spcBef>
                    <a:spcPct val="20000"/>
                  </a:spcBef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8" name="Freeform 11"/>
              <p:cNvSpPr>
                <a:spLocks noChangeAspect="1"/>
              </p:cNvSpPr>
              <p:nvPr/>
            </p:nvSpPr>
            <p:spPr bwMode="auto">
              <a:xfrm rot="5400000">
                <a:off x="4764" y="1261"/>
                <a:ext cx="80" cy="31"/>
              </a:xfrm>
              <a:custGeom>
                <a:avLst/>
                <a:gdLst>
                  <a:gd name="T0" fmla="*/ 0 w 124"/>
                  <a:gd name="T1" fmla="*/ 28 h 31"/>
                  <a:gd name="T2" fmla="*/ 1 w 124"/>
                  <a:gd name="T3" fmla="*/ 0 h 31"/>
                  <a:gd name="T4" fmla="*/ 1 w 124"/>
                  <a:gd name="T5" fmla="*/ 30 h 31"/>
                  <a:gd name="T6" fmla="*/ 1 w 124"/>
                  <a:gd name="T7" fmla="*/ 6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31"/>
                  <a:gd name="T14" fmla="*/ 124 w 124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31">
                    <a:moveTo>
                      <a:pt x="0" y="28"/>
                    </a:moveTo>
                    <a:cubicBezTo>
                      <a:pt x="13" y="14"/>
                      <a:pt x="26" y="0"/>
                      <a:pt x="38" y="0"/>
                    </a:cubicBezTo>
                    <a:cubicBezTo>
                      <a:pt x="50" y="0"/>
                      <a:pt x="60" y="29"/>
                      <a:pt x="74" y="30"/>
                    </a:cubicBezTo>
                    <a:cubicBezTo>
                      <a:pt x="88" y="31"/>
                      <a:pt x="106" y="18"/>
                      <a:pt x="124" y="6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pPr algn="l">
                  <a:spcBef>
                    <a:spcPct val="20000"/>
                  </a:spcBef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2"/>
            <p:cNvGrpSpPr>
              <a:grpSpLocks noChangeAspect="1"/>
            </p:cNvGrpSpPr>
            <p:nvPr/>
          </p:nvGrpSpPr>
          <p:grpSpPr bwMode="auto">
            <a:xfrm>
              <a:off x="3856038" y="1919288"/>
              <a:ext cx="2403475" cy="2105025"/>
              <a:chOff x="1554" y="850"/>
              <a:chExt cx="1514" cy="1326"/>
            </a:xfrm>
          </p:grpSpPr>
          <p:sp>
            <p:nvSpPr>
              <p:cNvPr id="19496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886" y="1944"/>
                <a:ext cx="182" cy="2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spcBef>
                    <a:spcPct val="20000"/>
                  </a:spcBef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7" name="Line 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54" y="850"/>
                <a:ext cx="1332" cy="10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Line 1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54" y="2119"/>
                <a:ext cx="1332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Line 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52" y="850"/>
                <a:ext cx="516" cy="10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Line 1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52" y="2119"/>
                <a:ext cx="516" cy="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501" name="Picture 18" descr="dsx assembly 20080420 ala #04c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55" y="850"/>
                <a:ext cx="997" cy="12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5" name="Group 19"/>
            <p:cNvGrpSpPr>
              <a:grpSpLocks noChangeAspect="1"/>
            </p:cNvGrpSpPr>
            <p:nvPr/>
          </p:nvGrpSpPr>
          <p:grpSpPr bwMode="auto">
            <a:xfrm>
              <a:off x="5919788" y="1554163"/>
              <a:ext cx="1196975" cy="930275"/>
              <a:chOff x="2886" y="564"/>
              <a:chExt cx="754" cy="586"/>
            </a:xfrm>
          </p:grpSpPr>
          <p:sp>
            <p:nvSpPr>
              <p:cNvPr id="19490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886" y="842"/>
                <a:ext cx="150" cy="2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spcBef>
                    <a:spcPct val="20000"/>
                  </a:spcBef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2886" y="564"/>
                <a:ext cx="326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3036" y="564"/>
                <a:ext cx="604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23"/>
              <p:cNvSpPr>
                <a:spLocks noChangeAspect="1" noChangeShapeType="1"/>
              </p:cNvSpPr>
              <p:nvPr/>
            </p:nvSpPr>
            <p:spPr bwMode="auto">
              <a:xfrm>
                <a:off x="3038" y="1049"/>
                <a:ext cx="602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24"/>
              <p:cNvSpPr>
                <a:spLocks noChangeAspect="1" noChangeShapeType="1"/>
              </p:cNvSpPr>
              <p:nvPr/>
            </p:nvSpPr>
            <p:spPr bwMode="auto">
              <a:xfrm>
                <a:off x="2886" y="1049"/>
                <a:ext cx="326" cy="1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95" name="Picture 25" descr="dsx assembly 20080420 ala #03a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12" y="564"/>
                <a:ext cx="428" cy="5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>
              <a:off x="5976938" y="5410200"/>
              <a:ext cx="1143000" cy="647700"/>
              <a:chOff x="2898" y="3009"/>
              <a:chExt cx="720" cy="408"/>
            </a:xfrm>
          </p:grpSpPr>
          <p:sp>
            <p:nvSpPr>
              <p:cNvPr id="19484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898" y="3221"/>
                <a:ext cx="119" cy="1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>
                  <a:spcBef>
                    <a:spcPct val="20000"/>
                  </a:spcBef>
                </a:pPr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5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2898" y="3009"/>
                <a:ext cx="342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3017" y="3009"/>
                <a:ext cx="601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Line 30"/>
              <p:cNvSpPr>
                <a:spLocks noChangeAspect="1" noChangeShapeType="1"/>
              </p:cNvSpPr>
              <p:nvPr/>
            </p:nvSpPr>
            <p:spPr bwMode="auto">
              <a:xfrm>
                <a:off x="2898" y="3349"/>
                <a:ext cx="34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Line 31"/>
              <p:cNvSpPr>
                <a:spLocks noChangeAspect="1" noChangeShapeType="1"/>
              </p:cNvSpPr>
              <p:nvPr/>
            </p:nvSpPr>
            <p:spPr bwMode="auto">
              <a:xfrm>
                <a:off x="3017" y="3349"/>
                <a:ext cx="601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9489" name="Picture 32" descr="dsx assembly 20080420 ala #03b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40" y="3009"/>
                <a:ext cx="378" cy="4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19471" name="Line 34"/>
            <p:cNvSpPr>
              <a:spLocks noChangeAspect="1" noChangeShapeType="1"/>
            </p:cNvSpPr>
            <p:nvPr/>
          </p:nvSpPr>
          <p:spPr bwMode="auto">
            <a:xfrm rot="20160000" flipH="1">
              <a:off x="3719513" y="5041900"/>
              <a:ext cx="731837" cy="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72" name="Line 37"/>
            <p:cNvSpPr>
              <a:spLocks noChangeAspect="1" noChangeShapeType="1"/>
            </p:cNvSpPr>
            <p:nvPr/>
          </p:nvSpPr>
          <p:spPr bwMode="auto">
            <a:xfrm rot="20160000" flipH="1">
              <a:off x="8240713" y="2994025"/>
              <a:ext cx="731837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73" name="Text Box 44"/>
            <p:cNvSpPr txBox="1">
              <a:spLocks noChangeArrowheads="1"/>
            </p:cNvSpPr>
            <p:nvPr/>
          </p:nvSpPr>
          <p:spPr bwMode="auto">
            <a:xfrm rot="529222">
              <a:off x="4508500" y="2284413"/>
              <a:ext cx="3365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600">
                  <a:solidFill>
                    <a:srgbClr val="000000"/>
                  </a:solidFill>
                </a:rPr>
                <a:t>FSH</a:t>
              </a:r>
            </a:p>
          </p:txBody>
        </p:sp>
        <p:sp>
          <p:nvSpPr>
            <p:cNvPr id="19474" name="Text Box 45"/>
            <p:cNvSpPr txBox="1">
              <a:spLocks noChangeArrowheads="1"/>
            </p:cNvSpPr>
            <p:nvPr/>
          </p:nvSpPr>
          <p:spPr bwMode="auto">
            <a:xfrm rot="-2169244">
              <a:off x="4341813" y="3109913"/>
              <a:ext cx="3365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600">
                  <a:solidFill>
                    <a:srgbClr val="000000"/>
                  </a:solidFill>
                </a:rPr>
                <a:t>HST</a:t>
              </a:r>
            </a:p>
          </p:txBody>
        </p:sp>
        <p:sp>
          <p:nvSpPr>
            <p:cNvPr id="19475" name="Text Box 46"/>
            <p:cNvSpPr txBox="1">
              <a:spLocks noChangeArrowheads="1"/>
            </p:cNvSpPr>
            <p:nvPr/>
          </p:nvSpPr>
          <p:spPr bwMode="auto">
            <a:xfrm>
              <a:off x="4591050" y="4872038"/>
              <a:ext cx="1304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Y-Axis Booms</a:t>
              </a:r>
            </a:p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000">
                  <a:solidFill>
                    <a:srgbClr val="000000"/>
                  </a:solidFill>
                </a:rPr>
                <a:t> VLF E-field Tx/Rx</a:t>
              </a:r>
            </a:p>
          </p:txBody>
        </p:sp>
        <p:sp>
          <p:nvSpPr>
            <p:cNvPr id="19476" name="Line 47"/>
            <p:cNvSpPr>
              <a:spLocks noChangeAspect="1" noChangeShapeType="1"/>
            </p:cNvSpPr>
            <p:nvPr/>
          </p:nvSpPr>
          <p:spPr bwMode="auto">
            <a:xfrm flipV="1">
              <a:off x="5251450" y="4438650"/>
              <a:ext cx="0" cy="493713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77" name="Text Box 48"/>
            <p:cNvSpPr txBox="1">
              <a:spLocks noChangeArrowheads="1"/>
            </p:cNvSpPr>
            <p:nvPr/>
          </p:nvSpPr>
          <p:spPr bwMode="auto">
            <a:xfrm>
              <a:off x="6445250" y="2771775"/>
              <a:ext cx="1208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Z-Axis Booms</a:t>
              </a:r>
            </a:p>
            <a:p>
              <a:pPr algn="l">
                <a:spcBef>
                  <a:spcPct val="20000"/>
                </a:spcBef>
                <a:buFontTx/>
                <a:buChar char="•"/>
              </a:pPr>
              <a:r>
                <a:rPr lang="en-US" sz="1000">
                  <a:solidFill>
                    <a:srgbClr val="000000"/>
                  </a:solidFill>
                </a:rPr>
                <a:t> VLF E-field Rx</a:t>
              </a:r>
            </a:p>
          </p:txBody>
        </p:sp>
        <p:sp>
          <p:nvSpPr>
            <p:cNvPr id="19478" name="Line 49"/>
            <p:cNvSpPr>
              <a:spLocks noChangeAspect="1" noChangeShapeType="1"/>
            </p:cNvSpPr>
            <p:nvPr/>
          </p:nvSpPr>
          <p:spPr bwMode="auto">
            <a:xfrm rot="5400000" flipV="1">
              <a:off x="6288088" y="2698750"/>
              <a:ext cx="0" cy="43497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79" name="Text Box 51"/>
            <p:cNvSpPr txBox="1">
              <a:spLocks noChangeArrowheads="1"/>
            </p:cNvSpPr>
            <p:nvPr/>
          </p:nvSpPr>
          <p:spPr bwMode="auto">
            <a:xfrm>
              <a:off x="7146925" y="1550988"/>
              <a:ext cx="1965325" cy="45720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0066FF"/>
                  </a:solidFill>
                </a:rPr>
                <a:t>AC Magnetometer</a:t>
              </a:r>
            </a:p>
            <a:p>
              <a:pPr marL="231775" lvl="1" indent="-115888" algn="l">
                <a:buFont typeface="Arial" charset="0"/>
                <a:buChar char="–"/>
              </a:pPr>
              <a:r>
                <a:rPr lang="en-US" sz="1200">
                  <a:solidFill>
                    <a:srgbClr val="0066FF"/>
                  </a:solidFill>
                </a:rPr>
                <a:t>Tri-axial search coils </a:t>
              </a:r>
            </a:p>
          </p:txBody>
        </p:sp>
        <p:sp>
          <p:nvSpPr>
            <p:cNvPr id="19480" name="Text Box 52"/>
            <p:cNvSpPr txBox="1">
              <a:spLocks noChangeArrowheads="1"/>
            </p:cNvSpPr>
            <p:nvPr/>
          </p:nvSpPr>
          <p:spPr bwMode="auto">
            <a:xfrm>
              <a:off x="7069138" y="5381625"/>
              <a:ext cx="2001837" cy="27463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solidFill>
                    <a:srgbClr val="0066FF"/>
                  </a:solidFill>
                </a:rPr>
                <a:t>DC Vector Magnetometer</a:t>
              </a:r>
            </a:p>
          </p:txBody>
        </p:sp>
        <p:sp>
          <p:nvSpPr>
            <p:cNvPr id="19481" name="Text Box 53"/>
            <p:cNvSpPr txBox="1">
              <a:spLocks noChangeArrowheads="1"/>
            </p:cNvSpPr>
            <p:nvPr/>
          </p:nvSpPr>
          <p:spPr bwMode="auto">
            <a:xfrm>
              <a:off x="3135313" y="3954463"/>
              <a:ext cx="2330450" cy="639762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>
                  <a:solidFill>
                    <a:srgbClr val="0066FF"/>
                  </a:solidFill>
                </a:rPr>
                <a:t>Loss Cone Imager</a:t>
              </a:r>
            </a:p>
            <a:p>
              <a:pPr algn="l"/>
              <a:r>
                <a:rPr lang="en-US" sz="1200">
                  <a:solidFill>
                    <a:srgbClr val="0066FF"/>
                  </a:solidFill>
                </a:rPr>
                <a:t>  - High Sensitivity Telescope </a:t>
              </a:r>
            </a:p>
            <a:p>
              <a:pPr algn="l"/>
              <a:r>
                <a:rPr lang="en-US" sz="1200">
                  <a:solidFill>
                    <a:srgbClr val="0066FF"/>
                  </a:solidFill>
                </a:rPr>
                <a:t>  - Fixed Sensor Head </a:t>
              </a:r>
            </a:p>
          </p:txBody>
        </p:sp>
        <p:sp>
          <p:nvSpPr>
            <p:cNvPr id="19482" name="Text Box 54"/>
            <p:cNvSpPr txBox="1">
              <a:spLocks noChangeArrowheads="1"/>
            </p:cNvSpPr>
            <p:nvPr/>
          </p:nvSpPr>
          <p:spPr bwMode="auto">
            <a:xfrm>
              <a:off x="6069013" y="4479925"/>
              <a:ext cx="2149499" cy="72019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 dirty="0">
                  <a:solidFill>
                    <a:srgbClr val="C00000"/>
                  </a:solidFill>
                </a:rPr>
                <a:t>VLF Transmitter &amp; Receivers</a:t>
              </a:r>
            </a:p>
            <a:p>
              <a:pPr marL="231775" lvl="1" indent="-117475" algn="l">
                <a:buFontTx/>
                <a:buChar char="-"/>
              </a:pPr>
              <a:r>
                <a:rPr lang="en-US" sz="1200" dirty="0">
                  <a:solidFill>
                    <a:srgbClr val="C00000"/>
                  </a:solidFill>
                </a:rPr>
                <a:t>Broadband receiver</a:t>
              </a:r>
            </a:p>
            <a:p>
              <a:pPr marL="231775" lvl="1" indent="-117475" algn="l">
                <a:buFontTx/>
                <a:buChar char="-"/>
              </a:pPr>
              <a:r>
                <a:rPr lang="en-US" sz="1200" dirty="0">
                  <a:solidFill>
                    <a:srgbClr val="C00000"/>
                  </a:solidFill>
                </a:rPr>
                <a:t>Transmitter &amp; tuning unit</a:t>
              </a:r>
            </a:p>
          </p:txBody>
        </p:sp>
        <p:sp>
          <p:nvSpPr>
            <p:cNvPr id="19483" name="Line 61"/>
            <p:cNvSpPr>
              <a:spLocks noChangeAspect="1" noChangeShapeType="1"/>
            </p:cNvSpPr>
            <p:nvPr/>
          </p:nvSpPr>
          <p:spPr bwMode="auto">
            <a:xfrm flipV="1">
              <a:off x="6232525" y="4071938"/>
              <a:ext cx="0" cy="346075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9461" name="Picture 4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7413" y="4448175"/>
            <a:ext cx="7683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5"/>
          <p:cNvSpPr txBox="1">
            <a:spLocks noChangeArrowheads="1"/>
          </p:cNvSpPr>
          <p:nvPr/>
        </p:nvSpPr>
        <p:spPr bwMode="auto">
          <a:xfrm rot="10800000" flipV="1">
            <a:off x="6969125" y="3560763"/>
            <a:ext cx="1687513" cy="5794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/>
          </a:ln>
        </p:spPr>
        <p:txBody>
          <a:bodyPr lIns="0" rIns="0">
            <a:spAutoFit/>
          </a:bodyPr>
          <a:lstStyle/>
          <a:p>
            <a:pPr algn="l" eaLnBrk="1" hangingPunct="1"/>
            <a:r>
              <a:rPr lang="en-US" sz="1200">
                <a:solidFill>
                  <a:srgbClr val="0000CC"/>
                </a:solidFill>
              </a:rPr>
              <a:t>ESPA Ring</a:t>
            </a:r>
            <a:endParaRPr lang="en-US" sz="1000" b="0">
              <a:solidFill>
                <a:srgbClr val="0000CC"/>
              </a:solidFill>
            </a:endParaRPr>
          </a:p>
          <a:p>
            <a:pPr marL="171450" lvl="1" indent="-57150" algn="l" eaLnBrk="1" hangingPunct="1">
              <a:buFontTx/>
              <a:buChar char="•"/>
            </a:pPr>
            <a:r>
              <a:rPr lang="en-US" sz="1000" b="0">
                <a:solidFill>
                  <a:srgbClr val="0000CC"/>
                </a:solidFill>
              </a:rPr>
              <a:t>Interfaces between EELV &amp; satellite</a:t>
            </a:r>
          </a:p>
        </p:txBody>
      </p:sp>
      <p:sp>
        <p:nvSpPr>
          <p:cNvPr id="19463" name="Line 26"/>
          <p:cNvSpPr>
            <a:spLocks noChangeShapeType="1"/>
          </p:cNvSpPr>
          <p:nvPr/>
        </p:nvSpPr>
        <p:spPr bwMode="auto">
          <a:xfrm flipH="1" flipV="1">
            <a:off x="3784600" y="3695700"/>
            <a:ext cx="3048000" cy="88900"/>
          </a:xfrm>
          <a:prstGeom prst="line">
            <a:avLst/>
          </a:prstGeom>
          <a:noFill/>
          <a:ln w="28575" cap="rnd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Line 41"/>
          <p:cNvSpPr>
            <a:spLocks noChangeShapeType="1"/>
          </p:cNvSpPr>
          <p:nvPr/>
        </p:nvSpPr>
        <p:spPr bwMode="auto">
          <a:xfrm>
            <a:off x="6937375" y="3927475"/>
            <a:ext cx="352425" cy="2092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41"/>
          <p:cNvSpPr>
            <a:spLocks noChangeShapeType="1"/>
          </p:cNvSpPr>
          <p:nvPr/>
        </p:nvSpPr>
        <p:spPr bwMode="auto">
          <a:xfrm flipV="1">
            <a:off x="333375" y="2819400"/>
            <a:ext cx="720725" cy="1108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27"/>
          <p:cNvSpPr txBox="1">
            <a:spLocks noChangeArrowheads="1"/>
          </p:cNvSpPr>
          <p:nvPr/>
        </p:nvSpPr>
        <p:spPr bwMode="auto">
          <a:xfrm>
            <a:off x="1057275" y="-47625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D2B88"/>
                </a:solidFill>
                <a:latin typeface="+mj-lt"/>
                <a:ea typeface="+mj-ea"/>
                <a:cs typeface="+mj-cs"/>
              </a:rPr>
              <a:t>The DSX Satellite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D2B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MA_DSX.png"/>
          <p:cNvPicPr>
            <a:picLocks noChangeAspect="1"/>
          </p:cNvPicPr>
          <p:nvPr/>
        </p:nvPicPr>
        <p:blipFill>
          <a:blip r:embed="rId3" cstate="print"/>
          <a:srcRect t="3223" b="2333"/>
          <a:stretch>
            <a:fillRect/>
          </a:stretch>
        </p:blipFill>
        <p:spPr bwMode="auto">
          <a:xfrm>
            <a:off x="1058863" y="1158875"/>
            <a:ext cx="7050087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424738" y="3297238"/>
            <a:ext cx="428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S=0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0013" y="1884363"/>
            <a:ext cx="5365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m</a:t>
            </a:r>
            <a:r>
              <a:rPr lang="en-US" sz="1050" baseline="-25000" dirty="0"/>
              <a:t>i</a:t>
            </a:r>
            <a:r>
              <a:rPr lang="en-US" sz="1050" dirty="0"/>
              <a:t>/m</a:t>
            </a:r>
            <a:r>
              <a:rPr lang="en-US" sz="1050" baseline="-25000" dirty="0"/>
              <a:t>e</a:t>
            </a:r>
            <a:endParaRPr lang="en-US" sz="1050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716713" y="4002088"/>
            <a:ext cx="258762" cy="495300"/>
            <a:chOff x="5930900" y="4406900"/>
            <a:chExt cx="258404" cy="49530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5981700" y="4597400"/>
              <a:ext cx="152400" cy="304800"/>
              <a:chOff x="8623300" y="2959100"/>
              <a:chExt cx="165100" cy="406400"/>
            </a:xfrm>
          </p:grpSpPr>
          <p:sp>
            <p:nvSpPr>
              <p:cNvPr id="25636" name="Flowchart: Connector 17"/>
              <p:cNvSpPr>
                <a:spLocks noChangeArrowheads="1"/>
              </p:cNvSpPr>
              <p:nvPr/>
            </p:nvSpPr>
            <p:spPr bwMode="auto">
              <a:xfrm>
                <a:off x="8623300" y="2959100"/>
                <a:ext cx="165100" cy="203200"/>
              </a:xfrm>
              <a:prstGeom prst="flowChartConnector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Flowchart: Connector 18"/>
              <p:cNvSpPr>
                <a:spLocks noChangeArrowheads="1"/>
              </p:cNvSpPr>
              <p:nvPr/>
            </p:nvSpPr>
            <p:spPr bwMode="auto">
              <a:xfrm>
                <a:off x="8623300" y="3162300"/>
                <a:ext cx="165100" cy="203200"/>
              </a:xfrm>
              <a:prstGeom prst="flowChartConnector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35" name="TextBox 19"/>
            <p:cNvSpPr txBox="1">
              <a:spLocks noChangeArrowheads="1"/>
            </p:cNvSpPr>
            <p:nvPr/>
          </p:nvSpPr>
          <p:spPr bwMode="auto">
            <a:xfrm>
              <a:off x="5930900" y="4406900"/>
              <a:ext cx="2584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R</a:t>
              </a:r>
            </a:p>
          </p:txBody>
        </p:sp>
      </p:grpSp>
      <p:sp>
        <p:nvSpPr>
          <p:cNvPr id="25607" name="Flowchart: Connector 6"/>
          <p:cNvSpPr>
            <a:spLocks noChangeArrowheads="1"/>
          </p:cNvSpPr>
          <p:nvPr/>
        </p:nvSpPr>
        <p:spPr bwMode="auto">
          <a:xfrm>
            <a:off x="3494088" y="2238375"/>
            <a:ext cx="495300" cy="520700"/>
          </a:xfrm>
          <a:prstGeom prst="flowChartConnector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671888" y="2352675"/>
            <a:ext cx="152400" cy="304800"/>
            <a:chOff x="8623300" y="2959100"/>
            <a:chExt cx="165100" cy="406400"/>
          </a:xfrm>
        </p:grpSpPr>
        <p:sp>
          <p:nvSpPr>
            <p:cNvPr id="25632" name="Flowchart: Connector 10"/>
            <p:cNvSpPr>
              <a:spLocks noChangeArrowheads="1"/>
            </p:cNvSpPr>
            <p:nvPr/>
          </p:nvSpPr>
          <p:spPr bwMode="auto">
            <a:xfrm>
              <a:off x="8623300" y="2959100"/>
              <a:ext cx="165100" cy="203200"/>
            </a:xfrm>
            <a:prstGeom prst="flowChartConnector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lowchart: Connector 11"/>
            <p:cNvSpPr>
              <a:spLocks noChangeArrowheads="1"/>
            </p:cNvSpPr>
            <p:nvPr/>
          </p:nvSpPr>
          <p:spPr bwMode="auto">
            <a:xfrm>
              <a:off x="8623300" y="3162300"/>
              <a:ext cx="165100" cy="203200"/>
            </a:xfrm>
            <a:prstGeom prst="flowChartConnector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Box 12"/>
          <p:cNvSpPr txBox="1">
            <a:spLocks noChangeArrowheads="1"/>
          </p:cNvSpPr>
          <p:nvPr/>
        </p:nvSpPr>
        <p:spPr bwMode="auto">
          <a:xfrm>
            <a:off x="3614738" y="2203450"/>
            <a:ext cx="258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</a:t>
            </a: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3938588" y="2390775"/>
            <a:ext cx="25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X</a:t>
            </a:r>
          </a:p>
        </p:txBody>
      </p:sp>
      <p:sp>
        <p:nvSpPr>
          <p:cNvPr id="25611" name="TextBox 23"/>
          <p:cNvSpPr txBox="1">
            <a:spLocks noChangeArrowheads="1"/>
          </p:cNvSpPr>
          <p:nvPr/>
        </p:nvSpPr>
        <p:spPr bwMode="auto">
          <a:xfrm>
            <a:off x="3614738" y="2073275"/>
            <a:ext cx="247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L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635750" y="2039938"/>
            <a:ext cx="695325" cy="701675"/>
            <a:chOff x="8255000" y="4727575"/>
            <a:chExt cx="694921" cy="701675"/>
          </a:xfrm>
        </p:grpSpPr>
        <p:sp>
          <p:nvSpPr>
            <p:cNvPr id="25629" name="TextBox 14"/>
            <p:cNvSpPr txBox="1">
              <a:spLocks noChangeArrowheads="1"/>
            </p:cNvSpPr>
            <p:nvPr/>
          </p:nvSpPr>
          <p:spPr bwMode="auto">
            <a:xfrm>
              <a:off x="8696325" y="5060950"/>
              <a:ext cx="25359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X</a:t>
              </a:r>
            </a:p>
          </p:txBody>
        </p:sp>
        <p:sp>
          <p:nvSpPr>
            <p:cNvPr id="25630" name="TextBox 22"/>
            <p:cNvSpPr txBox="1">
              <a:spLocks noChangeArrowheads="1"/>
            </p:cNvSpPr>
            <p:nvPr/>
          </p:nvSpPr>
          <p:spPr bwMode="auto">
            <a:xfrm>
              <a:off x="8362950" y="4727575"/>
              <a:ext cx="2584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R</a:t>
              </a:r>
            </a:p>
          </p:txBody>
        </p:sp>
        <p:sp>
          <p:nvSpPr>
            <p:cNvPr id="25631" name="Flowchart: Connector 25"/>
            <p:cNvSpPr>
              <a:spLocks noChangeArrowheads="1"/>
            </p:cNvSpPr>
            <p:nvPr/>
          </p:nvSpPr>
          <p:spPr bwMode="auto">
            <a:xfrm>
              <a:off x="8255000" y="4908550"/>
              <a:ext cx="495300" cy="520700"/>
            </a:xfrm>
            <a:prstGeom prst="flowChartConnector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3" name="Flowchart: Connector 7"/>
          <p:cNvSpPr>
            <a:spLocks noChangeArrowheads="1"/>
          </p:cNvSpPr>
          <p:nvPr/>
        </p:nvSpPr>
        <p:spPr bwMode="auto">
          <a:xfrm>
            <a:off x="2276475" y="2227263"/>
            <a:ext cx="495300" cy="520700"/>
          </a:xfrm>
          <a:prstGeom prst="flowChartConnector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Flowchart: Connector 20"/>
          <p:cNvSpPr>
            <a:spLocks noChangeArrowheads="1"/>
          </p:cNvSpPr>
          <p:nvPr/>
        </p:nvSpPr>
        <p:spPr bwMode="auto">
          <a:xfrm>
            <a:off x="2400300" y="2357438"/>
            <a:ext cx="260350" cy="273050"/>
          </a:xfrm>
          <a:prstGeom prst="flowChartConnector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Box 24"/>
          <p:cNvSpPr txBox="1">
            <a:spLocks noChangeArrowheads="1"/>
          </p:cNvSpPr>
          <p:nvPr/>
        </p:nvSpPr>
        <p:spPr bwMode="auto">
          <a:xfrm>
            <a:off x="2403475" y="2189163"/>
            <a:ext cx="258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R</a:t>
            </a:r>
          </a:p>
        </p:txBody>
      </p:sp>
      <p:sp>
        <p:nvSpPr>
          <p:cNvPr id="25616" name="TextBox 28"/>
          <p:cNvSpPr txBox="1">
            <a:spLocks noChangeArrowheads="1"/>
          </p:cNvSpPr>
          <p:nvPr/>
        </p:nvSpPr>
        <p:spPr bwMode="auto">
          <a:xfrm>
            <a:off x="2406650" y="2051050"/>
            <a:ext cx="247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L</a:t>
            </a:r>
          </a:p>
        </p:txBody>
      </p:sp>
      <p:sp>
        <p:nvSpPr>
          <p:cNvPr id="25617" name="TextBox 29"/>
          <p:cNvSpPr txBox="1">
            <a:spLocks noChangeArrowheads="1"/>
          </p:cNvSpPr>
          <p:nvPr/>
        </p:nvSpPr>
        <p:spPr bwMode="auto">
          <a:xfrm>
            <a:off x="2603500" y="2363788"/>
            <a:ext cx="25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X</a:t>
            </a:r>
          </a:p>
        </p:txBody>
      </p:sp>
      <p:sp>
        <p:nvSpPr>
          <p:cNvPr id="25618" name="TextBox 30"/>
          <p:cNvSpPr txBox="1">
            <a:spLocks noChangeArrowheads="1"/>
          </p:cNvSpPr>
          <p:nvPr/>
        </p:nvSpPr>
        <p:spPr bwMode="auto">
          <a:xfrm>
            <a:off x="2714625" y="2363788"/>
            <a:ext cx="265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O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290763" y="4889500"/>
            <a:ext cx="576262" cy="692150"/>
            <a:chOff x="8449079" y="3860800"/>
            <a:chExt cx="575966" cy="692150"/>
          </a:xfrm>
        </p:grpSpPr>
        <p:sp>
          <p:nvSpPr>
            <p:cNvPr id="25624" name="Flowchart: Connector 31"/>
            <p:cNvSpPr>
              <a:spLocks noChangeArrowheads="1"/>
            </p:cNvSpPr>
            <p:nvPr/>
          </p:nvSpPr>
          <p:spPr bwMode="auto">
            <a:xfrm>
              <a:off x="8449079" y="4032250"/>
              <a:ext cx="495300" cy="520700"/>
            </a:xfrm>
            <a:prstGeom prst="flowChartConnector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lowchart: Connector 32"/>
            <p:cNvSpPr>
              <a:spLocks noChangeArrowheads="1"/>
            </p:cNvSpPr>
            <p:nvPr/>
          </p:nvSpPr>
          <p:spPr bwMode="auto">
            <a:xfrm>
              <a:off x="8572904" y="4162425"/>
              <a:ext cx="260350" cy="273050"/>
            </a:xfrm>
            <a:prstGeom prst="flowChartConnector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TextBox 33"/>
            <p:cNvSpPr txBox="1">
              <a:spLocks noChangeArrowheads="1"/>
            </p:cNvSpPr>
            <p:nvPr/>
          </p:nvSpPr>
          <p:spPr bwMode="auto">
            <a:xfrm>
              <a:off x="8585604" y="3860800"/>
              <a:ext cx="2584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R</a:t>
              </a:r>
            </a:p>
          </p:txBody>
        </p:sp>
        <p:sp>
          <p:nvSpPr>
            <p:cNvPr id="25627" name="TextBox 34"/>
            <p:cNvSpPr txBox="1">
              <a:spLocks noChangeArrowheads="1"/>
            </p:cNvSpPr>
            <p:nvPr/>
          </p:nvSpPr>
          <p:spPr bwMode="auto">
            <a:xfrm>
              <a:off x="8591954" y="4000500"/>
              <a:ext cx="2471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L</a:t>
              </a:r>
            </a:p>
          </p:txBody>
        </p:sp>
        <p:sp>
          <p:nvSpPr>
            <p:cNvPr id="25628" name="TextBox 36"/>
            <p:cNvSpPr txBox="1">
              <a:spLocks noChangeArrowheads="1"/>
            </p:cNvSpPr>
            <p:nvPr/>
          </p:nvSpPr>
          <p:spPr bwMode="auto">
            <a:xfrm>
              <a:off x="8760229" y="4168775"/>
              <a:ext cx="26481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O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00450" y="3892550"/>
            <a:ext cx="4206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L=0</a:t>
            </a:r>
          </a:p>
        </p:txBody>
      </p:sp>
      <p:sp>
        <p:nvSpPr>
          <p:cNvPr id="25621" name="TextBox 21"/>
          <p:cNvSpPr txBox="1">
            <a:spLocks noChangeArrowheads="1"/>
          </p:cNvSpPr>
          <p:nvPr/>
        </p:nvSpPr>
        <p:spPr bwMode="auto">
          <a:xfrm>
            <a:off x="2744788" y="5195888"/>
            <a:ext cx="25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X</a:t>
            </a:r>
          </a:p>
        </p:txBody>
      </p:sp>
      <p:cxnSp>
        <p:nvCxnSpPr>
          <p:cNvPr id="25622" name="Straight Arrow Connector 36"/>
          <p:cNvCxnSpPr>
            <a:cxnSpLocks noChangeShapeType="1"/>
          </p:cNvCxnSpPr>
          <p:nvPr/>
        </p:nvCxnSpPr>
        <p:spPr bwMode="auto">
          <a:xfrm>
            <a:off x="1166813" y="4945063"/>
            <a:ext cx="998537" cy="3492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23" name="TextBox 38"/>
          <p:cNvSpPr txBox="1">
            <a:spLocks noChangeArrowheads="1"/>
          </p:cNvSpPr>
          <p:nvPr/>
        </p:nvSpPr>
        <p:spPr bwMode="auto">
          <a:xfrm>
            <a:off x="157163" y="4632325"/>
            <a:ext cx="1166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Vacuum limit</a:t>
            </a:r>
          </a:p>
        </p:txBody>
      </p:sp>
      <p:sp>
        <p:nvSpPr>
          <p:cNvPr id="38" name="Rectangle 27"/>
          <p:cNvSpPr txBox="1">
            <a:spLocks noChangeArrowheads="1"/>
          </p:cNvSpPr>
          <p:nvPr/>
        </p:nvSpPr>
        <p:spPr bwMode="auto">
          <a:xfrm>
            <a:off x="1057275" y="-47625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7625" rIns="91440" bIns="4762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D2B88"/>
                </a:solidFill>
                <a:latin typeface="+mj-lt"/>
                <a:ea typeface="+mj-ea"/>
                <a:cs typeface="+mj-cs"/>
              </a:rPr>
              <a:t>Cold Plasma Regime</a:t>
            </a:r>
          </a:p>
          <a:p>
            <a:pPr marL="0" marR="0" lvl="0" indent="0" algn="ctr" defTabSz="9604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D2B8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is DSX?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D2B8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rief_template_no_sidebar">
  <a:themeElements>
    <a:clrScheme name="brief_template_no_sidebar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CECECE"/>
      </a:folHlink>
    </a:clrScheme>
    <a:fontScheme name="brief_template_no_side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E5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E5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ief_template_no_sideba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_template_no_sideba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ief_template_no_sidebar">
  <a:themeElements>
    <a:clrScheme name="brief_template_no_sidebar 8">
      <a:dk1>
        <a:srgbClr val="000000"/>
      </a:dk1>
      <a:lt1>
        <a:srgbClr val="FFFFFF"/>
      </a:lt1>
      <a:dk2>
        <a:srgbClr val="000099"/>
      </a:dk2>
      <a:lt2>
        <a:srgbClr val="80808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CECECE"/>
      </a:folHlink>
    </a:clrScheme>
    <a:fontScheme name="brief_template_no_side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E5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E53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ief_template_no_sideba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ief_template_no_sideba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ef_template_no_sidebar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00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27756</TotalTime>
  <Pages>50</Pages>
  <Words>900</Words>
  <Application>Microsoft Office PowerPoint</Application>
  <PresentationFormat>On-screen Show (4:3)</PresentationFormat>
  <Paragraphs>200</Paragraphs>
  <Slides>17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1_brief_template_no_sidebar</vt:lpstr>
      <vt:lpstr>brief_template_no_sidebar</vt:lpstr>
      <vt:lpstr>Equation</vt:lpstr>
      <vt:lpstr>Slide 0</vt:lpstr>
      <vt:lpstr>Outline</vt:lpstr>
      <vt:lpstr>Radiation Belts</vt:lpstr>
      <vt:lpstr>Wave-Particle Interactions</vt:lpstr>
      <vt:lpstr>Slide 4</vt:lpstr>
      <vt:lpstr>Slide 5</vt:lpstr>
      <vt:lpstr>Slide 6</vt:lpstr>
      <vt:lpstr>Slide 7</vt:lpstr>
      <vt:lpstr>Slide 8</vt:lpstr>
      <vt:lpstr>Slide 9</vt:lpstr>
      <vt:lpstr>Linear Cold Plasma Radiation Patterns</vt:lpstr>
      <vt:lpstr>Slide 11</vt:lpstr>
      <vt:lpstr>Slide 12</vt:lpstr>
      <vt:lpstr>VLF Transmitters in Space</vt:lpstr>
      <vt:lpstr>Slide 14</vt:lpstr>
      <vt:lpstr>Lightning Contributions</vt:lpstr>
      <vt:lpstr>Summary</vt:lpstr>
    </vt:vector>
  </TitlesOfParts>
  <Company>KAFB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Starks</dc:creator>
  <cp:keywords>AFRL</cp:keywords>
  <dc:description/>
  <cp:lastModifiedBy>starksm</cp:lastModifiedBy>
  <cp:revision>844</cp:revision>
  <cp:lastPrinted>2001-10-24T19:24:33Z</cp:lastPrinted>
  <dcterms:created xsi:type="dcterms:W3CDTF">2001-02-26T22:28:19Z</dcterms:created>
  <dcterms:modified xsi:type="dcterms:W3CDTF">2010-12-10T23:22:50Z</dcterms:modified>
</cp:coreProperties>
</file>