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84" r:id="rId6"/>
    <p:sldId id="260" r:id="rId7"/>
    <p:sldId id="275" r:id="rId8"/>
    <p:sldId id="276" r:id="rId9"/>
    <p:sldId id="272" r:id="rId10"/>
    <p:sldId id="280" r:id="rId11"/>
    <p:sldId id="281" r:id="rId12"/>
    <p:sldId id="273" r:id="rId13"/>
    <p:sldId id="264" r:id="rId14"/>
    <p:sldId id="262" r:id="rId15"/>
    <p:sldId id="263" r:id="rId16"/>
    <p:sldId id="282" r:id="rId17"/>
    <p:sldId id="288" r:id="rId18"/>
    <p:sldId id="296" r:id="rId19"/>
    <p:sldId id="303" r:id="rId20"/>
    <p:sldId id="306" r:id="rId21"/>
    <p:sldId id="304" r:id="rId22"/>
    <p:sldId id="267" r:id="rId23"/>
    <p:sldId id="299" r:id="rId24"/>
    <p:sldId id="305" r:id="rId25"/>
    <p:sldId id="302" r:id="rId26"/>
    <p:sldId id="307" r:id="rId27"/>
    <p:sldId id="292" r:id="rId28"/>
    <p:sldId id="29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1F0CE-C878-408B-B0BA-34267FAEF64A}" type="datetimeFigureOut">
              <a:rPr lang="en-US" smtClean="0"/>
              <a:t>11/9/2011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F4B1C-9373-454F-8BB7-8996A11983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03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F4B1C-9373-454F-8BB7-8996A11983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36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F4B1C-9373-454F-8BB7-8996A11983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97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F4B1C-9373-454F-8BB7-8996A11983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97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924F209-5383-4873-A6D9-619976783358}" type="slidenum">
              <a:rPr lang="en-US" smtClean="0"/>
              <a:pPr eaLnBrk="1" hangingPunct="1"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846F4-FD96-41B1-B8AB-4BB619A82C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7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846F4-FD96-41B1-B8AB-4BB619A82C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1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846F4-FD96-41B1-B8AB-4BB619A82C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82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F4B1C-9373-454F-8BB7-8996A11983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17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F4B1C-9373-454F-8BB7-8996A11983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98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F4B1C-9373-454F-8BB7-8996A11983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70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07/16/96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##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91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F4B1C-9373-454F-8BB7-8996A11983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52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846F4-FD96-41B1-B8AB-4BB619A82C6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057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F4B1C-9373-454F-8BB7-8996A11983F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02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F4B1C-9373-454F-8BB7-8996A11983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117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F4B1C-9373-454F-8BB7-8996A11983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83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F4B1C-9373-454F-8BB7-8996A11983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37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F4B1C-9373-454F-8BB7-8996A11983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74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F4B1C-9373-454F-8BB7-8996A11983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86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F4B1C-9373-454F-8BB7-8996A11983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97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F4B1C-9373-454F-8BB7-8996A11983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93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00AD2-7F05-44F4-B6B2-ABECE9024B80}" type="datetimeFigureOut">
              <a:rPr lang="en-US" smtClean="0"/>
              <a:t>11/9/2011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7CDB8-B515-4960-86F8-72F4775E7A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819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00AD2-7F05-44F4-B6B2-ABECE9024B80}" type="datetimeFigureOut">
              <a:rPr lang="en-US" smtClean="0"/>
              <a:t>11/9/2011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7CDB8-B515-4960-86F8-72F4775E7A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115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00AD2-7F05-44F4-B6B2-ABECE9024B80}" type="datetimeFigureOut">
              <a:rPr lang="en-US" smtClean="0"/>
              <a:t>11/9/2011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7CDB8-B515-4960-86F8-72F4775E7A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490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74BDADF-C1C6-4EE1-A795-0464C5AC406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424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00AD2-7F05-44F4-B6B2-ABECE9024B80}" type="datetimeFigureOut">
              <a:rPr lang="en-US" smtClean="0"/>
              <a:t>11/9/2011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7CDB8-B515-4960-86F8-72F4775E7A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214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00AD2-7F05-44F4-B6B2-ABECE9024B80}" type="datetimeFigureOut">
              <a:rPr lang="en-US" smtClean="0"/>
              <a:t>11/9/2011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7CDB8-B515-4960-86F8-72F4775E7A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45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00AD2-7F05-44F4-B6B2-ABECE9024B80}" type="datetimeFigureOut">
              <a:rPr lang="en-US" smtClean="0"/>
              <a:t>11/9/2011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7CDB8-B515-4960-86F8-72F4775E7A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890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00AD2-7F05-44F4-B6B2-ABECE9024B80}" type="datetimeFigureOut">
              <a:rPr lang="en-US" smtClean="0"/>
              <a:t>11/9/2011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7CDB8-B515-4960-86F8-72F4775E7A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145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00AD2-7F05-44F4-B6B2-ABECE9024B80}" type="datetimeFigureOut">
              <a:rPr lang="en-US" smtClean="0"/>
              <a:t>11/9/2011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7CDB8-B515-4960-86F8-72F4775E7A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035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00AD2-7F05-44F4-B6B2-ABECE9024B80}" type="datetimeFigureOut">
              <a:rPr lang="en-US" smtClean="0"/>
              <a:t>11/9/2011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7CDB8-B515-4960-86F8-72F4775E7A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750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00AD2-7F05-44F4-B6B2-ABECE9024B80}" type="datetimeFigureOut">
              <a:rPr lang="en-US" smtClean="0"/>
              <a:t>11/9/2011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7CDB8-B515-4960-86F8-72F4775E7A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38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00AD2-7F05-44F4-B6B2-ABECE9024B80}" type="datetimeFigureOut">
              <a:rPr lang="en-US" smtClean="0"/>
              <a:t>11/9/2011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7CDB8-B515-4960-86F8-72F4775E7A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131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00AD2-7F05-44F4-B6B2-ABECE9024B80}" type="datetimeFigureOut">
              <a:rPr lang="en-US" smtClean="0"/>
              <a:t>11/9/2011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7CDB8-B515-4960-86F8-72F4775E7A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32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9.w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8.wmf"/><Relationship Id="rId5" Type="http://schemas.openxmlformats.org/officeDocument/2006/relationships/image" Target="../media/image15.wmf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17.wmf"/><Relationship Id="rId14" Type="http://schemas.openxmlformats.org/officeDocument/2006/relationships/oleObject" Target="../embeddings/oleObject9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Artificial emissions and formation of ionized layers in the ionosphere due to HF-heating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7924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Milikh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(1)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D. Papadopoulos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(1)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B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Eliasson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(1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Xi Shao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(1),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and E.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Mishin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(2)</a:t>
            </a:r>
          </a:p>
          <a:p>
            <a:pPr marL="514350" indent="-514350">
              <a:buAutoNum type="arabicParenBoth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University of MD, College Park</a:t>
            </a:r>
          </a:p>
          <a:p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(2) Space 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Vehicles Directorate, Air Force Research Laboratory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38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586740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                        The energy distribution and integrated density.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1"/>
            <a:ext cx="79248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10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586740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</a:p>
          <a:p>
            <a:endParaRPr lang="en-US" dirty="0"/>
          </a:p>
          <a:p>
            <a:r>
              <a:rPr lang="en-US" dirty="0" smtClean="0"/>
              <a:t>Fig. 20. The energy distribution and integrated density.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153400" cy="621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63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52875"/>
            <a:ext cx="350520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smtClean="0"/>
              <a:t>Comparing Diffusion Calculation with Particle Tracing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581400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Line 6"/>
          <p:cNvSpPr>
            <a:spLocks noChangeShapeType="1"/>
          </p:cNvSpPr>
          <p:nvPr/>
        </p:nvSpPr>
        <p:spPr bwMode="auto">
          <a:xfrm>
            <a:off x="3048000" y="1905000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2514600" y="1600200"/>
            <a:ext cx="107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Diffusion</a:t>
            </a: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1517650" y="1416050"/>
            <a:ext cx="1073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Particle</a:t>
            </a:r>
          </a:p>
          <a:p>
            <a:pPr eaLnBrk="1" hangingPunct="1"/>
            <a:r>
              <a:rPr lang="en-US"/>
              <a:t>Tracing</a:t>
            </a:r>
          </a:p>
        </p:txBody>
      </p:sp>
      <p:sp>
        <p:nvSpPr>
          <p:cNvPr id="13320" name="Line 9"/>
          <p:cNvSpPr>
            <a:spLocks noChangeShapeType="1"/>
          </p:cNvSpPr>
          <p:nvPr/>
        </p:nvSpPr>
        <p:spPr bwMode="auto">
          <a:xfrm flipH="1">
            <a:off x="1371600" y="1676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32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04925"/>
            <a:ext cx="3482975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2" name="Text Box 12"/>
          <p:cNvSpPr txBox="1">
            <a:spLocks noChangeArrowheads="1"/>
          </p:cNvSpPr>
          <p:nvPr/>
        </p:nvSpPr>
        <p:spPr bwMode="auto">
          <a:xfrm>
            <a:off x="5638800" y="2936875"/>
            <a:ext cx="14049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Initial</a:t>
            </a:r>
          </a:p>
          <a:p>
            <a:pPr eaLnBrk="1" hangingPunct="1"/>
            <a:r>
              <a:rPr lang="en-US"/>
              <a:t>Thermal</a:t>
            </a:r>
          </a:p>
          <a:p>
            <a:pPr eaLnBrk="1" hangingPunct="1"/>
            <a:r>
              <a:rPr lang="en-US"/>
              <a:t>E</a:t>
            </a:r>
            <a:r>
              <a:rPr lang="en-US" baseline="-25000"/>
              <a:t>0</a:t>
            </a:r>
            <a:r>
              <a:rPr lang="en-US"/>
              <a:t> = 0.6 eV </a:t>
            </a:r>
          </a:p>
        </p:txBody>
      </p:sp>
      <p:sp>
        <p:nvSpPr>
          <p:cNvPr id="13323" name="Line 13"/>
          <p:cNvSpPr>
            <a:spLocks noChangeShapeType="1"/>
          </p:cNvSpPr>
          <p:nvPr/>
        </p:nvSpPr>
        <p:spPr bwMode="auto">
          <a:xfrm>
            <a:off x="7620000" y="1946275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Text Box 14"/>
          <p:cNvSpPr txBox="1">
            <a:spLocks noChangeArrowheads="1"/>
          </p:cNvSpPr>
          <p:nvPr/>
        </p:nvSpPr>
        <p:spPr bwMode="auto">
          <a:xfrm>
            <a:off x="7086600" y="1641475"/>
            <a:ext cx="107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Diffusion</a:t>
            </a:r>
          </a:p>
        </p:txBody>
      </p:sp>
      <p:sp>
        <p:nvSpPr>
          <p:cNvPr id="13325" name="Text Box 15"/>
          <p:cNvSpPr txBox="1">
            <a:spLocks noChangeArrowheads="1"/>
          </p:cNvSpPr>
          <p:nvPr/>
        </p:nvSpPr>
        <p:spPr bwMode="auto">
          <a:xfrm>
            <a:off x="6089650" y="1457325"/>
            <a:ext cx="1073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Particle</a:t>
            </a:r>
          </a:p>
          <a:p>
            <a:pPr eaLnBrk="1" hangingPunct="1"/>
            <a:r>
              <a:rPr lang="en-US"/>
              <a:t>Tracing</a:t>
            </a:r>
          </a:p>
        </p:txBody>
      </p:sp>
      <p:sp>
        <p:nvSpPr>
          <p:cNvPr id="13326" name="Line 16"/>
          <p:cNvSpPr>
            <a:spLocks noChangeShapeType="1"/>
          </p:cNvSpPr>
          <p:nvPr/>
        </p:nvSpPr>
        <p:spPr bwMode="auto">
          <a:xfrm flipH="1">
            <a:off x="5943600" y="1717675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18"/>
          <p:cNvSpPr>
            <a:spLocks noChangeShapeType="1"/>
          </p:cNvSpPr>
          <p:nvPr/>
        </p:nvSpPr>
        <p:spPr bwMode="auto">
          <a:xfrm>
            <a:off x="5029200" y="4572000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Text Box 19"/>
          <p:cNvSpPr txBox="1">
            <a:spLocks noChangeArrowheads="1"/>
          </p:cNvSpPr>
          <p:nvPr/>
        </p:nvSpPr>
        <p:spPr bwMode="auto">
          <a:xfrm>
            <a:off x="4718050" y="4357688"/>
            <a:ext cx="1073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Diffusion</a:t>
            </a:r>
          </a:p>
        </p:txBody>
      </p:sp>
      <p:sp>
        <p:nvSpPr>
          <p:cNvPr id="13329" name="Text Box 20"/>
          <p:cNvSpPr txBox="1">
            <a:spLocks noChangeArrowheads="1"/>
          </p:cNvSpPr>
          <p:nvPr/>
        </p:nvSpPr>
        <p:spPr bwMode="auto">
          <a:xfrm>
            <a:off x="3721100" y="4173538"/>
            <a:ext cx="1073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Particle</a:t>
            </a:r>
          </a:p>
          <a:p>
            <a:pPr eaLnBrk="1" hangingPunct="1"/>
            <a:r>
              <a:rPr lang="en-US"/>
              <a:t>Tracing</a:t>
            </a:r>
          </a:p>
        </p:txBody>
      </p:sp>
      <p:sp>
        <p:nvSpPr>
          <p:cNvPr id="13330" name="Line 21"/>
          <p:cNvSpPr>
            <a:spLocks noChangeShapeType="1"/>
          </p:cNvSpPr>
          <p:nvPr/>
        </p:nvSpPr>
        <p:spPr bwMode="auto">
          <a:xfrm flipH="1">
            <a:off x="3575050" y="4433888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1" name="Text Box 23"/>
          <p:cNvSpPr txBox="1">
            <a:spLocks noChangeArrowheads="1"/>
          </p:cNvSpPr>
          <p:nvPr/>
        </p:nvSpPr>
        <p:spPr bwMode="auto">
          <a:xfrm>
            <a:off x="838200" y="2895600"/>
            <a:ext cx="14049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Initial</a:t>
            </a:r>
          </a:p>
          <a:p>
            <a:pPr eaLnBrk="1" hangingPunct="1"/>
            <a:r>
              <a:rPr lang="en-US"/>
              <a:t>Thermal</a:t>
            </a:r>
          </a:p>
          <a:p>
            <a:pPr eaLnBrk="1" hangingPunct="1"/>
            <a:r>
              <a:rPr lang="en-US"/>
              <a:t>E</a:t>
            </a:r>
            <a:r>
              <a:rPr lang="en-US" baseline="-25000"/>
              <a:t>0</a:t>
            </a:r>
            <a:r>
              <a:rPr lang="en-US"/>
              <a:t> = 0.4 eV </a:t>
            </a:r>
          </a:p>
        </p:txBody>
      </p:sp>
      <p:sp>
        <p:nvSpPr>
          <p:cNvPr id="13332" name="Text Box 24"/>
          <p:cNvSpPr txBox="1">
            <a:spLocks noChangeArrowheads="1"/>
          </p:cNvSpPr>
          <p:nvPr/>
        </p:nvSpPr>
        <p:spPr bwMode="auto">
          <a:xfrm>
            <a:off x="3200400" y="5181600"/>
            <a:ext cx="14049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Initial</a:t>
            </a:r>
          </a:p>
          <a:p>
            <a:pPr eaLnBrk="1" hangingPunct="1"/>
            <a:r>
              <a:rPr lang="en-US"/>
              <a:t>Thermal</a:t>
            </a:r>
          </a:p>
          <a:p>
            <a:pPr eaLnBrk="1" hangingPunct="1"/>
            <a:r>
              <a:rPr lang="en-US"/>
              <a:t>E</a:t>
            </a:r>
            <a:r>
              <a:rPr lang="en-US" baseline="-25000"/>
              <a:t>0</a:t>
            </a:r>
            <a:r>
              <a:rPr lang="en-US"/>
              <a:t> = 1.0 eV </a:t>
            </a:r>
          </a:p>
        </p:txBody>
      </p:sp>
      <p:sp>
        <p:nvSpPr>
          <p:cNvPr id="13333" name="Text Box 25"/>
          <p:cNvSpPr txBox="1">
            <a:spLocks noChangeArrowheads="1"/>
          </p:cNvSpPr>
          <p:nvPr/>
        </p:nvSpPr>
        <p:spPr bwMode="auto">
          <a:xfrm>
            <a:off x="0" y="2438400"/>
            <a:ext cx="55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f(E)</a:t>
            </a:r>
          </a:p>
        </p:txBody>
      </p:sp>
      <p:sp>
        <p:nvSpPr>
          <p:cNvPr id="13334" name="Text Box 26"/>
          <p:cNvSpPr txBox="1">
            <a:spLocks noChangeArrowheads="1"/>
          </p:cNvSpPr>
          <p:nvPr/>
        </p:nvSpPr>
        <p:spPr bwMode="auto">
          <a:xfrm>
            <a:off x="1812925" y="3998913"/>
            <a:ext cx="83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E (eV)</a:t>
            </a:r>
          </a:p>
        </p:txBody>
      </p:sp>
      <p:sp>
        <p:nvSpPr>
          <p:cNvPr id="13335" name="Text Box 27"/>
          <p:cNvSpPr txBox="1">
            <a:spLocks noChangeArrowheads="1"/>
          </p:cNvSpPr>
          <p:nvPr/>
        </p:nvSpPr>
        <p:spPr bwMode="auto">
          <a:xfrm>
            <a:off x="6477000" y="4038600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E (eV)</a:t>
            </a:r>
          </a:p>
        </p:txBody>
      </p:sp>
      <p:sp>
        <p:nvSpPr>
          <p:cNvPr id="13336" name="Text Box 28"/>
          <p:cNvSpPr txBox="1">
            <a:spLocks noChangeArrowheads="1"/>
          </p:cNvSpPr>
          <p:nvPr/>
        </p:nvSpPr>
        <p:spPr bwMode="auto">
          <a:xfrm>
            <a:off x="4572000" y="2514600"/>
            <a:ext cx="55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f(E)</a:t>
            </a:r>
          </a:p>
        </p:txBody>
      </p:sp>
      <p:sp>
        <p:nvSpPr>
          <p:cNvPr id="13337" name="Text Box 29"/>
          <p:cNvSpPr txBox="1">
            <a:spLocks noChangeArrowheads="1"/>
          </p:cNvSpPr>
          <p:nvPr/>
        </p:nvSpPr>
        <p:spPr bwMode="auto">
          <a:xfrm>
            <a:off x="1905000" y="5105400"/>
            <a:ext cx="55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f(E)</a:t>
            </a:r>
          </a:p>
        </p:txBody>
      </p:sp>
    </p:spTree>
    <p:extLst>
      <p:ext uri="{BB962C8B-B14F-4D97-AF65-F5344CB8AC3E}">
        <p14:creationId xmlns:p14="http://schemas.microsoft.com/office/powerpoint/2010/main" val="16354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 Flux Transport</a:t>
            </a:r>
          </a:p>
        </p:txBody>
      </p:sp>
      <p:graphicFrame>
        <p:nvGraphicFramePr>
          <p:cNvPr id="10243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74895258"/>
              </p:ext>
            </p:extLst>
          </p:nvPr>
        </p:nvGraphicFramePr>
        <p:xfrm>
          <a:off x="1752600" y="3124200"/>
          <a:ext cx="48006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3" name="Equation" r:id="rId4" imgW="1993680" imgH="495000" progId="Equation.3">
                  <p:embed/>
                </p:oleObj>
              </mc:Choice>
              <mc:Fallback>
                <p:oleObj name="Equation" r:id="rId4" imgW="199368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124200"/>
                        <a:ext cx="4800600" cy="119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00013" y="4416425"/>
          <a:ext cx="8942387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4" name="Equation" r:id="rId6" imgW="3314520" imgH="304560" progId="Equation.3">
                  <p:embed/>
                </p:oleObj>
              </mc:Choice>
              <mc:Fallback>
                <p:oleObj name="Equation" r:id="rId6" imgW="331452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3" y="4416425"/>
                        <a:ext cx="8942387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251967"/>
              </p:ext>
            </p:extLst>
          </p:nvPr>
        </p:nvGraphicFramePr>
        <p:xfrm>
          <a:off x="1752600" y="1905000"/>
          <a:ext cx="5804114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5" name="Equation" r:id="rId8" imgW="2730500" imgH="431800" progId="Equation.DSMT4">
                  <p:embed/>
                </p:oleObj>
              </mc:Choice>
              <mc:Fallback>
                <p:oleObj name="Equation" r:id="rId8" imgW="2730500" imgH="431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905000"/>
                        <a:ext cx="5804114" cy="1066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" y="12192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Gurevich</a:t>
            </a:r>
            <a:r>
              <a:rPr lang="en-US" dirty="0"/>
              <a:t> et al. [1985] </a:t>
            </a:r>
            <a:r>
              <a:rPr lang="en-US" dirty="0" smtClean="0"/>
              <a:t>showed that propagation </a:t>
            </a:r>
            <a:r>
              <a:rPr lang="en-US" dirty="0"/>
              <a:t>of fast electrons outside of </a:t>
            </a:r>
            <a:r>
              <a:rPr lang="en-US" dirty="0" smtClean="0"/>
              <a:t>accelerating layer is described by the kinetic equation: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55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E = 1.5 V/m, Simulation for HAARP, E0 = 0.6 eV, Z0= 230 km, O Mode: f(E) for z= 150-230km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57350"/>
            <a:ext cx="6942138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19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E = 1.5 V/m, Simulation for HAARP, E0 = 0.6 eV, Z0= 230 km, O Mode: f(E) for z= 230-380 km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5505450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1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emissions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91356"/>
              </p:ext>
            </p:extLst>
          </p:nvPr>
        </p:nvGraphicFramePr>
        <p:xfrm>
          <a:off x="838200" y="1447800"/>
          <a:ext cx="6469380" cy="24014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7345"/>
                <a:gridCol w="1617345"/>
                <a:gridCol w="1617345"/>
                <a:gridCol w="1617345"/>
              </a:tblGrid>
              <a:tr h="343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Electronic Level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Emission, nm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Threshold, eV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Misc.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3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630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1.96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Red line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3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557.7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4.19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Green line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3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777.4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10.74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3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844.6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10.99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3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2,531-478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7.35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1P (645.4 nm </a:t>
                      </a:r>
                      <a:r>
                        <a:rPr lang="en-US" sz="1100" dirty="0" smtClean="0">
                          <a:effectLst/>
                        </a:rPr>
                        <a:t>band (8,5))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3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587-286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18.8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1N </a:t>
                      </a:r>
                      <a:r>
                        <a:rPr lang="en-US" sz="1100" dirty="0" smtClean="0">
                          <a:effectLst/>
                        </a:rPr>
                        <a:t>(391.4 </a:t>
                      </a:r>
                      <a:r>
                        <a:rPr lang="en-US" sz="1100" dirty="0">
                          <a:effectLst/>
                        </a:rPr>
                        <a:t>nm </a:t>
                      </a:r>
                      <a:r>
                        <a:rPr lang="en-US" sz="1100" dirty="0" smtClean="0">
                          <a:effectLst/>
                        </a:rPr>
                        <a:t>band (0,0))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1297548"/>
              </p:ext>
            </p:extLst>
          </p:nvPr>
        </p:nvGraphicFramePr>
        <p:xfrm>
          <a:off x="1447800" y="1905000"/>
          <a:ext cx="40957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0" name="Equation" r:id="rId4" imgW="406224" imgH="228501" progId="Equation.DSMT4">
                  <p:embed/>
                </p:oleObj>
              </mc:Choice>
              <mc:Fallback>
                <p:oleObj name="Equation" r:id="rId4" imgW="406224" imgH="228501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905000"/>
                        <a:ext cx="409575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371989"/>
              </p:ext>
            </p:extLst>
          </p:nvPr>
        </p:nvGraphicFramePr>
        <p:xfrm>
          <a:off x="1447800" y="2209800"/>
          <a:ext cx="3937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1" name="Equation" r:id="rId6" imgW="393480" imgH="228600" progId="Equation.DSMT4">
                  <p:embed/>
                </p:oleObj>
              </mc:Choice>
              <mc:Fallback>
                <p:oleObj name="Equation" r:id="rId6" imgW="39348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209800"/>
                        <a:ext cx="3937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883511"/>
              </p:ext>
            </p:extLst>
          </p:nvPr>
        </p:nvGraphicFramePr>
        <p:xfrm>
          <a:off x="1447800" y="2514600"/>
          <a:ext cx="39052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2" name="Equation" r:id="rId8" imgW="393529" imgH="228501" progId="Equation.DSMT4">
                  <p:embed/>
                </p:oleObj>
              </mc:Choice>
              <mc:Fallback>
                <p:oleObj name="Equation" r:id="rId8" imgW="393529" imgH="228501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514600"/>
                        <a:ext cx="390525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1328604"/>
              </p:ext>
            </p:extLst>
          </p:nvPr>
        </p:nvGraphicFramePr>
        <p:xfrm>
          <a:off x="1447800" y="2917524"/>
          <a:ext cx="39052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3" name="Equation" r:id="rId10" imgW="393529" imgH="228501" progId="Equation.DSMT4">
                  <p:embed/>
                </p:oleObj>
              </mc:Choice>
              <mc:Fallback>
                <p:oleObj name="Equation" r:id="rId10" imgW="393529" imgH="228501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917524"/>
                        <a:ext cx="390525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921939"/>
              </p:ext>
            </p:extLst>
          </p:nvPr>
        </p:nvGraphicFramePr>
        <p:xfrm>
          <a:off x="1371600" y="3187700"/>
          <a:ext cx="685800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4" name="Equation" r:id="rId12" imgW="685800" imgH="254000" progId="Equation.DSMT4">
                  <p:embed/>
                </p:oleObj>
              </mc:Choice>
              <mc:Fallback>
                <p:oleObj name="Equation" r:id="rId12" imgW="685800" imgH="2540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187700"/>
                        <a:ext cx="685800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3968118"/>
              </p:ext>
            </p:extLst>
          </p:nvPr>
        </p:nvGraphicFramePr>
        <p:xfrm>
          <a:off x="1371600" y="3525837"/>
          <a:ext cx="65722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5" name="Equation" r:id="rId14" imgW="660113" imgH="241195" progId="Equation.DSMT4">
                  <p:embed/>
                </p:oleObj>
              </mc:Choice>
              <mc:Fallback>
                <p:oleObj name="Equation" r:id="rId14" imgW="660113" imgH="241195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525837"/>
                        <a:ext cx="657225" cy="23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531938" y="31877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12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/>
              <a:t>Modeling Optical Emission: Excitation Rate (E = 1.5 V/m, Simulation for HAARP, E0 = 0.6 eV, Z0= 230 km, O Mode)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5572125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43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90588"/>
            <a:ext cx="6096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967413"/>
            <a:ext cx="746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Model of the column integrated optical </a:t>
            </a:r>
            <a:r>
              <a:rPr lang="en-US" sz="2000" b="1" dirty="0"/>
              <a:t>emissions of </a:t>
            </a:r>
            <a:r>
              <a:rPr lang="en-US" sz="2000" b="1" dirty="0" smtClean="0"/>
              <a:t>atomic </a:t>
            </a:r>
            <a:r>
              <a:rPr lang="en-US" sz="2000" b="1" dirty="0"/>
              <a:t>oxygen</a:t>
            </a:r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469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BE70B83-63F9-44E5-B760-16DD5C259076}" type="slidenum">
              <a:rPr lang="en-US" sz="800" b="0" smtClean="0">
                <a:solidFill>
                  <a:srgbClr val="C0C0C0"/>
                </a:solidFill>
              </a:rPr>
              <a:pPr/>
              <a:t>19</a:t>
            </a:fld>
            <a:endParaRPr lang="en-US" sz="800" b="0" smtClean="0">
              <a:solidFill>
                <a:srgbClr val="C0C0C0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Telescopically-imaged heater-induced airglow</a:t>
            </a:r>
          </a:p>
        </p:txBody>
      </p:sp>
      <p:pic>
        <p:nvPicPr>
          <p:cNvPr id="23556" name="Picture 4" descr="Figur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493838"/>
            <a:ext cx="8445500" cy="45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305175" y="1138238"/>
            <a:ext cx="28146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/>
              <a:t>Stanford/HAARP Photometer</a:t>
            </a:r>
          </a:p>
        </p:txBody>
      </p:sp>
    </p:spTree>
    <p:extLst>
      <p:ext uri="{BB962C8B-B14F-4D97-AF65-F5344CB8AC3E}">
        <p14:creationId xmlns:p14="http://schemas.microsoft.com/office/powerpoint/2010/main" val="42099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Motivations and 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363744"/>
            <a:ext cx="845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Models of electron acceleration due to HF-heating were introduced since 1970-es.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However recent optical and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ionosonde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observations emphasized a need of a comprehensive model of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electron acceleration by the  Langmuir turbulence due to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ionospheric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HF-heating. 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objective of this project is to develop such a model and check it against the existing observations.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32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Formation of the ionized layers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011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581400" y="6477000"/>
            <a:ext cx="1839913" cy="2762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 type="none" w="lg" len="lg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 dirty="0">
                <a:solidFill>
                  <a:schemeClr val="bg1"/>
                </a:solidFill>
                <a:latin typeface="+mj-lt"/>
                <a:cs typeface="+mn-cs"/>
              </a:rPr>
              <a:t>Pedersen et al., GRL  2010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304800"/>
            <a:ext cx="5334000" cy="685800"/>
          </a:xfrm>
        </p:spPr>
        <p:txBody>
          <a:bodyPr lIns="0" rIns="0" bIns="0" anchor="b"/>
          <a:lstStyle/>
          <a:p>
            <a:r>
              <a:rPr lang="en-US" sz="35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Descending AA</a:t>
            </a:r>
            <a:endParaRPr lang="en-US" altLang="zh-TW" sz="1900" b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ea typeface="PMingLiU" pitchFamily="18" charset="-120"/>
            </a:endParaRPr>
          </a:p>
        </p:txBody>
      </p:sp>
      <p:sp>
        <p:nvSpPr>
          <p:cNvPr id="30724" name="Rectangle 9"/>
          <p:cNvSpPr>
            <a:spLocks noChangeArrowheads="1"/>
          </p:cNvSpPr>
          <p:nvPr/>
        </p:nvSpPr>
        <p:spPr bwMode="auto">
          <a:xfrm>
            <a:off x="6324600" y="381000"/>
            <a:ext cx="1600200" cy="523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2GH, 440 MW, MZ</a:t>
            </a:r>
            <a:endParaRPr lang="en-US" sz="1200" b="1">
              <a:solidFill>
                <a:srgbClr val="0D2B88"/>
              </a:solidFill>
              <a:latin typeface="Times New Roman" pitchFamily="18" charset="0"/>
            </a:endParaRPr>
          </a:p>
        </p:txBody>
      </p:sp>
      <p:grpSp>
        <p:nvGrpSpPr>
          <p:cNvPr id="30725" name="Group 17"/>
          <p:cNvGrpSpPr>
            <a:grpSpLocks/>
          </p:cNvGrpSpPr>
          <p:nvPr/>
        </p:nvGrpSpPr>
        <p:grpSpPr bwMode="auto">
          <a:xfrm>
            <a:off x="304800" y="1143000"/>
            <a:ext cx="3200400" cy="5181600"/>
            <a:chOff x="-590550" y="1524000"/>
            <a:chExt cx="4400550" cy="5182541"/>
          </a:xfrm>
        </p:grpSpPr>
        <p:sp>
          <p:nvSpPr>
            <p:cNvPr id="8" name="Rectangle 7"/>
            <p:cNvSpPr/>
            <p:nvPr/>
          </p:nvSpPr>
          <p:spPr>
            <a:xfrm>
              <a:off x="-590550" y="5106050"/>
              <a:ext cx="4400550" cy="1600491"/>
            </a:xfrm>
            <a:prstGeom prst="rect">
              <a:avLst/>
            </a:prstGeom>
            <a:solidFill>
              <a:srgbClr val="FFF8D9"/>
            </a:solidFill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Wingdings" pitchFamily="2" charset="2"/>
                <a:buChar char="§"/>
                <a:defRPr/>
              </a:pPr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+mn-cs"/>
                </a:rPr>
                <a:t>(left) Background echoes (the heater  off).    </a:t>
              </a:r>
            </a:p>
            <a:p>
              <a:pPr>
                <a:spcBef>
                  <a:spcPct val="50000"/>
                </a:spcBef>
                <a:buFont typeface="Wingdings" pitchFamily="2" charset="2"/>
                <a:buChar char="§"/>
                <a:defRPr/>
              </a:pPr>
              <a:r>
                <a:rPr lang="en-US" sz="1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+mn-cs"/>
                </a:rPr>
                <a:t>(center)  Heater on</a:t>
              </a:r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+mn-cs"/>
                </a:rPr>
                <a:t>: Two lower layers of echoes near 160 and 200 km virtual height for 210 s. </a:t>
              </a:r>
            </a:p>
            <a:p>
              <a:pPr>
                <a:spcBef>
                  <a:spcPct val="50000"/>
                </a:spcBef>
                <a:buFont typeface="Wingdings" pitchFamily="2" charset="2"/>
                <a:buChar char="§"/>
                <a:defRPr/>
              </a:pPr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+mn-cs"/>
                </a:rPr>
                <a:t>(right) True height profiles.</a:t>
              </a:r>
            </a:p>
          </p:txBody>
        </p:sp>
        <p:grpSp>
          <p:nvGrpSpPr>
            <p:cNvPr id="30727" name="Group 13"/>
            <p:cNvGrpSpPr>
              <a:grpSpLocks/>
            </p:cNvGrpSpPr>
            <p:nvPr/>
          </p:nvGrpSpPr>
          <p:grpSpPr bwMode="auto">
            <a:xfrm>
              <a:off x="-590550" y="1524000"/>
              <a:ext cx="4324350" cy="3657600"/>
              <a:chOff x="-590550" y="1524000"/>
              <a:chExt cx="4324350" cy="3657600"/>
            </a:xfrm>
          </p:grpSpPr>
          <p:pic>
            <p:nvPicPr>
              <p:cNvPr id="3072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90550" y="1524000"/>
                <a:ext cx="4324350" cy="3657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</p:pic>
          <p:sp>
            <p:nvSpPr>
              <p:cNvPr id="12" name="Oval 11"/>
              <p:cNvSpPr/>
              <p:nvPr/>
            </p:nvSpPr>
            <p:spPr>
              <a:xfrm>
                <a:off x="1275755" y="3962843"/>
                <a:ext cx="1067395" cy="30485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1200" b="1"/>
              </a:p>
            </p:txBody>
          </p:sp>
          <p:sp>
            <p:nvSpPr>
              <p:cNvPr id="13" name="Oval 12"/>
              <p:cNvSpPr/>
              <p:nvPr/>
            </p:nvSpPr>
            <p:spPr>
              <a:xfrm rot="21144321">
                <a:off x="1173162" y="3543667"/>
                <a:ext cx="1036837" cy="30485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1200" b="1"/>
              </a:p>
            </p:txBody>
          </p:sp>
        </p:grpSp>
      </p:grp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4038600" y="1447800"/>
            <a:ext cx="4953000" cy="4830763"/>
            <a:chOff x="3886200" y="1447800"/>
            <a:chExt cx="5110648" cy="4831353"/>
          </a:xfrm>
        </p:grpSpPr>
        <p:grpSp>
          <p:nvGrpSpPr>
            <p:cNvPr id="30732" name="Group 38"/>
            <p:cNvGrpSpPr>
              <a:grpSpLocks/>
            </p:cNvGrpSpPr>
            <p:nvPr/>
          </p:nvGrpSpPr>
          <p:grpSpPr bwMode="auto">
            <a:xfrm>
              <a:off x="3886200" y="1447800"/>
              <a:ext cx="5110648" cy="4831353"/>
              <a:chOff x="3913996" y="1524000"/>
              <a:chExt cx="5110648" cy="4831353"/>
            </a:xfrm>
          </p:grpSpPr>
          <p:grpSp>
            <p:nvGrpSpPr>
              <p:cNvPr id="30733" name="Group 18"/>
              <p:cNvGrpSpPr>
                <a:grpSpLocks/>
              </p:cNvGrpSpPr>
              <p:nvPr/>
            </p:nvGrpSpPr>
            <p:grpSpPr bwMode="auto">
              <a:xfrm>
                <a:off x="3913996" y="1524000"/>
                <a:ext cx="5110648" cy="4831353"/>
                <a:chOff x="3913996" y="1524000"/>
                <a:chExt cx="5110648" cy="4831353"/>
              </a:xfrm>
            </p:grpSpPr>
            <p:sp>
              <p:nvSpPr>
                <p:cNvPr id="19462" name="Rectangle 9"/>
                <p:cNvSpPr>
                  <a:spLocks noChangeArrowheads="1"/>
                </p:cNvSpPr>
                <p:nvPr/>
              </p:nvSpPr>
              <p:spPr bwMode="auto">
                <a:xfrm>
                  <a:off x="4171167" y="4801000"/>
                  <a:ext cx="4853477" cy="1554353"/>
                </a:xfrm>
                <a:prstGeom prst="rect">
                  <a:avLst/>
                </a:prstGeom>
                <a:solidFill>
                  <a:srgbClr val="FFF8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1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cs typeface="+mn-cs"/>
                    </a:rPr>
                    <a:t>Time-</a:t>
                  </a:r>
                  <a:r>
                    <a:rPr lang="en-US" sz="1400" b="1" dirty="0" err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cs typeface="+mn-cs"/>
                    </a:rPr>
                    <a:t>vs</a:t>
                  </a:r>
                  <a:r>
                    <a:rPr lang="en-US" sz="1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cs typeface="+mn-cs"/>
                    </a:rPr>
                    <a:t>-altitude plot of </a:t>
                  </a:r>
                  <a:r>
                    <a:rPr lang="en-US" sz="1400" b="1" dirty="0">
                      <a:solidFill>
                        <a:srgbClr val="00B05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cs typeface="+mn-cs"/>
                    </a:rPr>
                    <a:t>557.7</a:t>
                  </a:r>
                  <a:r>
                    <a:rPr lang="en-US" sz="1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cs typeface="+mn-cs"/>
                    </a:rPr>
                    <a:t> nm optical emissions along  </a:t>
                  </a:r>
                  <a:r>
                    <a:rPr lang="en-US" sz="1400" b="1" i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cs typeface="+mn-cs"/>
                    </a:rPr>
                    <a:t>B </a:t>
                  </a:r>
                  <a:r>
                    <a:rPr lang="en-US" sz="1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cs typeface="+mn-cs"/>
                    </a:rPr>
                    <a:t>with contours showing the altitudes where </a:t>
                  </a:r>
                  <a:r>
                    <a:rPr lang="en-US" sz="1400" b="1" i="1" dirty="0" err="1">
                      <a:solidFill>
                        <a:schemeClr val="bg2">
                          <a:lumMod val="50000"/>
                        </a:schemeClr>
                      </a:solidFill>
                      <a:latin typeface="+mj-lt"/>
                      <a:cs typeface="+mn-cs"/>
                    </a:rPr>
                    <a:t>fp</a:t>
                  </a:r>
                  <a:r>
                    <a:rPr lang="en-US" sz="1400" b="1" i="1" dirty="0">
                      <a:solidFill>
                        <a:schemeClr val="bg2">
                          <a:lumMod val="50000"/>
                        </a:schemeClr>
                      </a:solidFill>
                      <a:latin typeface="+mj-lt"/>
                      <a:cs typeface="+mn-cs"/>
                    </a:rPr>
                    <a:t> =2.85 MHz (blue),</a:t>
                  </a:r>
                  <a:r>
                    <a:rPr lang="en-US" sz="1400" b="1" i="1" dirty="0">
                      <a:solidFill>
                        <a:srgbClr val="FF0000"/>
                      </a:solidFill>
                      <a:latin typeface="+mj-lt"/>
                      <a:cs typeface="+mn-cs"/>
                    </a:rPr>
                    <a:t> </a:t>
                  </a:r>
                  <a:r>
                    <a:rPr lang="en-US" sz="1400" b="1" i="1" dirty="0">
                      <a:solidFill>
                        <a:srgbClr val="7030A0"/>
                      </a:solidFill>
                      <a:latin typeface="+mj-lt"/>
                      <a:cs typeface="+mn-cs"/>
                    </a:rPr>
                    <a:t>UHR= 2.85 </a:t>
                  </a:r>
                  <a:r>
                    <a:rPr lang="en-US" sz="1400" b="1" dirty="0">
                      <a:solidFill>
                        <a:srgbClr val="7030A0"/>
                      </a:solidFill>
                      <a:latin typeface="+mj-lt"/>
                      <a:cs typeface="+mn-cs"/>
                    </a:rPr>
                    <a:t>MHz (violet), </a:t>
                  </a:r>
                  <a:r>
                    <a:rPr lang="en-US" sz="1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cs typeface="+mn-cs"/>
                    </a:rPr>
                    <a:t>and 2</a:t>
                  </a:r>
                  <a:r>
                    <a:rPr lang="en-US" sz="1400" b="1" i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cs typeface="+mn-cs"/>
                    </a:rPr>
                    <a:t>f</a:t>
                  </a:r>
                  <a:r>
                    <a:rPr lang="en-US" sz="1400" b="1" i="1" baseline="-250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cs typeface="+mn-cs"/>
                    </a:rPr>
                    <a:t>ce</a:t>
                  </a:r>
                  <a:r>
                    <a:rPr lang="en-US" sz="1400" b="1" i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cs typeface="+mn-cs"/>
                    </a:rPr>
                    <a:t> = 2.85 MHz (dashed white). Horizontal blips </a:t>
                  </a:r>
                  <a:r>
                    <a:rPr lang="en-US" sz="1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cs typeface="+mn-cs"/>
                    </a:rPr>
                    <a:t>are stars. </a:t>
                  </a:r>
                  <a:r>
                    <a:rPr lang="en-US" sz="1600" b="1" dirty="0">
                      <a:solidFill>
                        <a:srgbClr val="00B05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cs typeface="+mn-cs"/>
                    </a:rPr>
                    <a:t>Shown in green</a:t>
                  </a:r>
                  <a:r>
                    <a:rPr lang="en-US" sz="1600" b="1" dirty="0">
                      <a:solidFill>
                        <a:srgbClr val="0D2B88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cs typeface="+mn-cs"/>
                    </a:rPr>
                    <a:t> </a:t>
                  </a:r>
                  <a:r>
                    <a:rPr lang="en-US" sz="1600" b="1" dirty="0">
                      <a:solidFill>
                        <a:srgbClr val="33CC33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cs typeface="+mn-cs"/>
                    </a:rPr>
                    <a:t>is the Ion  Acoustic Line  intensity</a:t>
                  </a:r>
                  <a:r>
                    <a:rPr lang="en-US" sz="16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cs typeface="+mn-cs"/>
                    </a:rPr>
                    <a:t>.</a:t>
                  </a:r>
                  <a:endParaRPr lang="en-US" sz="1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+mn-cs"/>
                  </a:endParaRPr>
                </a:p>
                <a:p>
                  <a:pPr>
                    <a:spcBef>
                      <a:spcPct val="50000"/>
                    </a:spcBef>
                    <a:buFont typeface="Wingdings" pitchFamily="2" charset="2"/>
                    <a:buChar char="ü"/>
                    <a:defRPr/>
                  </a:pPr>
                  <a:r>
                    <a:rPr lang="en-US" sz="1400" b="1" dirty="0">
                      <a:solidFill>
                        <a:srgbClr val="0D2B88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cs typeface="+mn-cs"/>
                    </a:rPr>
                    <a:t>the artificial plasma near  </a:t>
                  </a:r>
                  <a:r>
                    <a:rPr lang="en-US" sz="1400" b="1" i="1" dirty="0" err="1">
                      <a:solidFill>
                        <a:srgbClr val="0D2B88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cs typeface="+mn-cs"/>
                    </a:rPr>
                    <a:t>h</a:t>
                  </a:r>
                  <a:r>
                    <a:rPr lang="en-US" sz="1400" b="1" i="1" baseline="-25000" dirty="0" err="1">
                      <a:solidFill>
                        <a:srgbClr val="0D2B88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cs typeface="+mn-cs"/>
                    </a:rPr>
                    <a:t>min</a:t>
                  </a:r>
                  <a:r>
                    <a:rPr lang="en-US" sz="1400" b="1" dirty="0">
                      <a:solidFill>
                        <a:srgbClr val="0D2B88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cs typeface="+mn-cs"/>
                    </a:rPr>
                    <a:t> was quenched several times.</a:t>
                  </a:r>
                  <a:endParaRPr lang="en-US" sz="1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+mn-cs"/>
                  </a:endParaRPr>
                </a:p>
              </p:txBody>
            </p:sp>
            <p:pic>
              <p:nvPicPr>
                <p:cNvPr id="30735" name="Picture 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13996" y="1524000"/>
                  <a:ext cx="5077604" cy="312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0736" name="Group 34"/>
              <p:cNvGrpSpPr>
                <a:grpSpLocks/>
              </p:cNvGrpSpPr>
              <p:nvPr/>
            </p:nvGrpSpPr>
            <p:grpSpPr bwMode="auto">
              <a:xfrm>
                <a:off x="5943600" y="3124200"/>
                <a:ext cx="2667000" cy="914400"/>
                <a:chOff x="5943600" y="3124200"/>
                <a:chExt cx="2667000" cy="914400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 rot="16200000" flipH="1">
                  <a:off x="5752949" y="3391168"/>
                  <a:ext cx="533465" cy="152336"/>
                </a:xfrm>
                <a:prstGeom prst="line">
                  <a:avLst/>
                </a:prstGeom>
                <a:ln w="19050">
                  <a:solidFill>
                    <a:srgbClr val="FFFF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rot="16200000" flipH="1">
                  <a:off x="6742748" y="3390739"/>
                  <a:ext cx="457256" cy="76987"/>
                </a:xfrm>
                <a:prstGeom prst="line">
                  <a:avLst/>
                </a:prstGeom>
                <a:ln w="19050">
                  <a:solidFill>
                    <a:srgbClr val="FFFF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rot="16200000" flipH="1">
                  <a:off x="6971254" y="3391557"/>
                  <a:ext cx="457256" cy="75349"/>
                </a:xfrm>
                <a:prstGeom prst="line">
                  <a:avLst/>
                </a:prstGeom>
                <a:ln w="19050">
                  <a:solidFill>
                    <a:srgbClr val="FFFF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16200000" flipH="1">
                  <a:off x="8152619" y="3430522"/>
                  <a:ext cx="685884" cy="226048"/>
                </a:xfrm>
                <a:prstGeom prst="line">
                  <a:avLst/>
                </a:prstGeom>
                <a:ln w="19050">
                  <a:solidFill>
                    <a:srgbClr val="FFFF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rot="16200000" flipH="1">
                  <a:off x="7924115" y="3351856"/>
                  <a:ext cx="685884" cy="230961"/>
                </a:xfrm>
                <a:prstGeom prst="line">
                  <a:avLst/>
                </a:prstGeom>
                <a:ln w="19050">
                  <a:solidFill>
                    <a:srgbClr val="FFFF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rot="16200000" flipH="1">
                  <a:off x="7619441" y="3580484"/>
                  <a:ext cx="685884" cy="230961"/>
                </a:xfrm>
                <a:prstGeom prst="line">
                  <a:avLst/>
                </a:prstGeom>
                <a:ln w="19050">
                  <a:solidFill>
                    <a:srgbClr val="FFFF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rot="16200000" flipH="1">
                  <a:off x="7238600" y="3354313"/>
                  <a:ext cx="685884" cy="226048"/>
                </a:xfrm>
                <a:prstGeom prst="line">
                  <a:avLst/>
                </a:prstGeom>
                <a:ln w="19050">
                  <a:solidFill>
                    <a:srgbClr val="FFFF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Connector 36"/>
              <p:cNvCxnSpPr/>
              <p:nvPr/>
            </p:nvCxnSpPr>
            <p:spPr>
              <a:xfrm rot="16200000" flipH="1">
                <a:off x="7239767" y="3124436"/>
                <a:ext cx="914512" cy="152336"/>
              </a:xfrm>
              <a:prstGeom prst="line">
                <a:avLst/>
              </a:prstGeom>
              <a:ln w="19050">
                <a:solidFill>
                  <a:srgbClr val="FFFF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Connector 39"/>
            <p:cNvCxnSpPr/>
            <p:nvPr/>
          </p:nvCxnSpPr>
          <p:spPr>
            <a:xfrm rot="16200000" flipH="1">
              <a:off x="4686213" y="2858143"/>
              <a:ext cx="609674" cy="227685"/>
            </a:xfrm>
            <a:prstGeom prst="line">
              <a:avLst/>
            </a:prstGeom>
            <a:ln w="1905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6469063" y="6400800"/>
            <a:ext cx="2138362" cy="2762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 type="none" w="lg" len="lg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 dirty="0" err="1">
                <a:solidFill>
                  <a:schemeClr val="bg1"/>
                </a:solidFill>
                <a:latin typeface="+mj-lt"/>
                <a:cs typeface="+mn-cs"/>
              </a:rPr>
              <a:t>Mishin</a:t>
            </a:r>
            <a:r>
              <a:rPr lang="en-US" sz="1200" b="1" dirty="0">
                <a:solidFill>
                  <a:schemeClr val="bg1"/>
                </a:solidFill>
                <a:latin typeface="+mj-lt"/>
                <a:cs typeface="+mn-cs"/>
              </a:rPr>
              <a:t> &amp; Pedersen , GRL  2011</a:t>
            </a:r>
          </a:p>
        </p:txBody>
      </p:sp>
    </p:spTree>
    <p:extLst>
      <p:ext uri="{BB962C8B-B14F-4D97-AF65-F5344CB8AC3E}">
        <p14:creationId xmlns:p14="http://schemas.microsoft.com/office/powerpoint/2010/main" val="297075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</a:t>
            </a:r>
            <a:r>
              <a:rPr lang="en-US" dirty="0" smtClean="0"/>
              <a:t>the ionization wave</a:t>
            </a:r>
            <a:endParaRPr lang="en-US" dirty="0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600" y="1447800"/>
            <a:ext cx="87630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ionization wave occurs in steps, the descending </a:t>
            </a:r>
            <a:r>
              <a:rPr lang="en-US" sz="2800" dirty="0" err="1" smtClean="0"/>
              <a:t>suprathermal</a:t>
            </a:r>
            <a:r>
              <a:rPr lang="en-US" sz="2800" dirty="0" smtClean="0"/>
              <a:t> electrons ionize the neutral species till the plasma reaches such density that it reflects the HF wave. The reflected wave generates the Langmuir turbulence, leading to the electron acceleration.  </a:t>
            </a:r>
          </a:p>
          <a:p>
            <a:endParaRPr lang="en-US" sz="2800" dirty="0"/>
          </a:p>
          <a:p>
            <a:r>
              <a:rPr lang="en-US" sz="2800" dirty="0"/>
              <a:t>A</a:t>
            </a:r>
            <a:r>
              <a:rPr lang="en-US" sz="2800" dirty="0" smtClean="0"/>
              <a:t> 1D model of a uniform plasma slabs is applied: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The ionization is caused by descending  flux of </a:t>
            </a:r>
            <a:r>
              <a:rPr lang="en-US" sz="2400" dirty="0" err="1" smtClean="0"/>
              <a:t>suprathermal</a:t>
            </a:r>
            <a:r>
              <a:rPr lang="en-US" sz="2400" dirty="0" smtClean="0"/>
              <a:t> electrons (energy losses included)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E-I recombination, charge exchange and </a:t>
            </a:r>
            <a:r>
              <a:rPr lang="en-US" sz="2400" dirty="0" err="1" smtClean="0"/>
              <a:t>ambipolar</a:t>
            </a:r>
            <a:r>
              <a:rPr lang="en-US" sz="2400" dirty="0" smtClean="0"/>
              <a:t> diffusion all take place inside a slab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910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6019800" y="1676400"/>
            <a:ext cx="1731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/>
              <a:t>K</a:t>
            </a:r>
            <a:r>
              <a:rPr lang="en-US" sz="2400" baseline="-25000"/>
              <a:t>ion</a:t>
            </a:r>
            <a:r>
              <a:rPr lang="en-US" sz="2400"/>
              <a:t>*N</a:t>
            </a:r>
            <a:r>
              <a:rPr lang="en-US" sz="2400" baseline="-25000"/>
              <a:t>m</a:t>
            </a:r>
            <a:r>
              <a:rPr lang="en-US" sz="2400"/>
              <a:t>*N</a:t>
            </a:r>
            <a:r>
              <a:rPr lang="en-US" sz="2400" baseline="-25000"/>
              <a:t>e0</a:t>
            </a:r>
          </a:p>
        </p:txBody>
      </p:sp>
      <p:sp>
        <p:nvSpPr>
          <p:cNvPr id="5123" name="Rectangle 7"/>
          <p:cNvSpPr>
            <a:spLocks noChangeArrowheads="1"/>
          </p:cNvSpPr>
          <p:nvPr/>
        </p:nvSpPr>
        <p:spPr bwMode="auto">
          <a:xfrm>
            <a:off x="1981200" y="1679575"/>
            <a:ext cx="65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K</a:t>
            </a:r>
            <a:r>
              <a:rPr lang="en-US" sz="2400" baseline="-25000"/>
              <a:t>ion</a:t>
            </a:r>
          </a:p>
        </p:txBody>
      </p:sp>
      <p:pic>
        <p:nvPicPr>
          <p:cNvPr id="512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495800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44196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3810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              </a:t>
            </a:r>
            <a:r>
              <a:rPr lang="en-US" sz="2800" dirty="0" err="1" smtClean="0"/>
              <a:t>Eo</a:t>
            </a:r>
            <a:r>
              <a:rPr lang="en-US" sz="2800" dirty="0" smtClean="0"/>
              <a:t>= 0.6 </a:t>
            </a:r>
            <a:r>
              <a:rPr lang="en-US" sz="2800" dirty="0" err="1" smtClean="0"/>
              <a:t>eV</a:t>
            </a:r>
            <a:r>
              <a:rPr lang="en-US" sz="2800" dirty="0" smtClean="0"/>
              <a:t>, E in= 1.5 V/m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78916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Timescales at 216 km</a:t>
            </a:r>
            <a:endParaRPr lang="en-US" dirty="0" smtClean="0"/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42" y="1068284"/>
            <a:ext cx="5986358" cy="476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900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Electron and ion density evolution at 200 km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6373813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144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Electron Density Profile </a:t>
            </a:r>
            <a:br>
              <a:rPr lang="en-US" sz="4000" smtClean="0"/>
            </a:br>
            <a:r>
              <a:rPr lang="en-US" sz="4000" smtClean="0"/>
              <a:t>Heating layer moved to z= 216 km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145213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098925" y="4608513"/>
            <a:ext cx="179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10 second each</a:t>
            </a:r>
          </a:p>
        </p:txBody>
      </p:sp>
    </p:spTree>
    <p:extLst>
      <p:ext uri="{BB962C8B-B14F-4D97-AF65-F5344CB8AC3E}">
        <p14:creationId xmlns:p14="http://schemas.microsoft.com/office/powerpoint/2010/main" val="24793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73152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32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533400"/>
            <a:ext cx="6553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                       Conclusions</a:t>
            </a:r>
          </a:p>
          <a:p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A model of artificial optical emissions and formation of the ionized layers is discussed</a:t>
            </a:r>
          </a:p>
          <a:p>
            <a:pPr marL="285750" indent="-285750">
              <a:buFontTx/>
              <a:buChar char="-"/>
            </a:pPr>
            <a:r>
              <a:rPr lang="en-US" sz="2800" dirty="0" smtClean="0"/>
              <a:t>The model is based of the electron acceleration by the </a:t>
            </a:r>
            <a:r>
              <a:rPr lang="en-US" sz="2800" dirty="0"/>
              <a:t>L</a:t>
            </a:r>
            <a:r>
              <a:rPr lang="en-US" sz="2800" dirty="0" smtClean="0"/>
              <a:t>angmuir turbulence  caused by HF-heating</a:t>
            </a:r>
          </a:p>
          <a:p>
            <a:pPr marL="285750" indent="-285750">
              <a:buFontTx/>
              <a:buChar char="-"/>
            </a:pPr>
            <a:r>
              <a:rPr lang="en-US" sz="2800" dirty="0" smtClean="0"/>
              <a:t>The ionization wave  which forms the ionized layers occurs in steps</a:t>
            </a:r>
          </a:p>
          <a:p>
            <a:pPr marL="285750" indent="-285750">
              <a:buFontTx/>
              <a:buChar char="-"/>
            </a:pPr>
            <a:r>
              <a:rPr lang="en-US" sz="2800" dirty="0" smtClean="0"/>
              <a:t>The model will be checked against the existing observations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6499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Approach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447800"/>
            <a:ext cx="82296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Describe topside electrostatic turbulence due to HF-heating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Obtain energy spectrum of the electrons accelerated by such turbulence: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- Solving the F-P equation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- Using PIC method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Consider effects on the energy spectrum due to energy losses by the electrons propagating in the ionosphere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Study effects caused by the fast electrons: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- Optical emissions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- Formation of ionized layers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79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 of topside </a:t>
            </a:r>
            <a:r>
              <a:rPr lang="en-US" dirty="0" err="1" smtClean="0"/>
              <a:t>ionospheric</a:t>
            </a:r>
            <a:r>
              <a:rPr lang="en-US" dirty="0" smtClean="0"/>
              <a:t> turbulence </a:t>
            </a:r>
            <a:r>
              <a:rPr lang="en-US" sz="3600" dirty="0" smtClean="0"/>
              <a:t>[</a:t>
            </a:r>
            <a:r>
              <a:rPr lang="en-US" sz="3600" dirty="0" err="1" smtClean="0"/>
              <a:t>Eliasson</a:t>
            </a:r>
            <a:r>
              <a:rPr lang="en-US" sz="3600" dirty="0" smtClean="0"/>
              <a:t>, 2008, 2010]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752600"/>
            <a:ext cx="8153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 full scale model of the ionosphere is applied, in which O-mode EM wave, is injected from the bottom side. 1D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ionospheric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density profile has a Gaussian shape, B-field is tilted 14 deg. to vertical.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mathematical model includes equations for all three E-field components coupled with electron and ion continuity and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momentum 1D equations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039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n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8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02" y="0"/>
            <a:ext cx="8261195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402" y="5943600"/>
            <a:ext cx="83215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Most </a:t>
            </a:r>
            <a:r>
              <a:rPr lang="en-US" sz="2000" b="1" dirty="0">
                <a:solidFill>
                  <a:srgbClr val="FF0000"/>
                </a:solidFill>
              </a:rPr>
              <a:t>notably is the strong </a:t>
            </a:r>
            <a:r>
              <a:rPr lang="en-US" sz="2000" b="1" dirty="0" err="1">
                <a:solidFill>
                  <a:srgbClr val="FF0000"/>
                </a:solidFill>
              </a:rPr>
              <a:t>Ez</a:t>
            </a:r>
            <a:r>
              <a:rPr lang="en-US" sz="2000" b="1" dirty="0">
                <a:solidFill>
                  <a:srgbClr val="FF0000"/>
                </a:solidFill>
              </a:rPr>
              <a:t> field at ~230 km which is associated with electrostatic Langmuir waves that have collapsed into solitary wave packets.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88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5791200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Amplitude of </a:t>
            </a:r>
            <a:r>
              <a:rPr lang="en-US" dirty="0" err="1" smtClean="0"/>
              <a:t>E</a:t>
            </a:r>
            <a:r>
              <a:rPr lang="en-US" sz="1400" b="1" dirty="0" err="1" smtClean="0"/>
              <a:t>z</a:t>
            </a:r>
            <a:r>
              <a:rPr lang="en-US" dirty="0" smtClean="0"/>
              <a:t>-field at different heights, for injected E0=1.5 V/m, O-mode.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167906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55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586740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err="1" smtClean="0"/>
              <a:t>Ez</a:t>
            </a:r>
            <a:r>
              <a:rPr lang="en-US" dirty="0" smtClean="0"/>
              <a:t> at the vicinity of O-mode cutoff, Injected are the waves of 1.0 V/m, 1.5 V/m and 2.0 V/m.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"/>
            <a:ext cx="7509622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22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04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Electron acceleration by quasi-linear diffusion by plasma waves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Slowly varying electron distribution function is governed by F-P equation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52600" y="1524000"/>
                <a:ext cx="4054674" cy="6190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lang="en-US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>
                          <a:latin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i="1"/>
                        <m:t>v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lang="en-US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𝑧</m:t>
                          </m:r>
                        </m:den>
                      </m:f>
                      <m:r>
                        <a:rPr lang="en-US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>
                              <a:latin typeface="Cambria Math"/>
                            </a:rPr>
                            <m:t>𝜕</m:t>
                          </m:r>
                          <m:r>
                            <m:rPr>
                              <m:nor/>
                            </m:rPr>
                            <a:rPr lang="en-US" i="1"/>
                            <m:t>v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𝐷</m:t>
                      </m:r>
                      <m:r>
                        <a:rPr lang="en-US">
                          <a:latin typeface="Cambria Math"/>
                        </a:rPr>
                        <m:t>(</m:t>
                      </m:r>
                      <m:r>
                        <m:rPr>
                          <m:nor/>
                        </m:rPr>
                        <a:rPr lang="en-US" i="1"/>
                        <m:t>v</m:t>
                      </m:r>
                      <m:r>
                        <a:rPr lang="en-US">
                          <a:latin typeface="Cambria Math"/>
                        </a:rPr>
                        <m:t>)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lang="en-US">
                              <a:latin typeface="Cambria Math"/>
                            </a:rPr>
                            <m:t>𝜕</m:t>
                          </m:r>
                          <m:r>
                            <m:rPr>
                              <m:nor/>
                            </m:rPr>
                            <a:rPr lang="en-US" i="1"/>
                            <m:t>v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524000"/>
                <a:ext cx="4054674" cy="61901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600201" y="3070248"/>
                <a:ext cx="4885208" cy="717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𝐷</m:t>
                      </m:r>
                      <m:r>
                        <a:rPr lang="en-US">
                          <a:latin typeface="Cambria Math"/>
                        </a:rPr>
                        <m:t>(</m:t>
                      </m:r>
                      <m:r>
                        <m:rPr>
                          <m:nor/>
                        </m:rPr>
                        <a:rPr lang="en-US" i="1"/>
                        <m:t>v</m:t>
                      </m:r>
                      <m:r>
                        <a:rPr lang="en-US">
                          <a:latin typeface="Cambria Math"/>
                        </a:rPr>
                        <m:t>)=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grow m:val="on"/>
                          <m:subHide m:val="on"/>
                          <m:supHide m:val="on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r>
                        <a:rPr lang="en-US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𝜔</m:t>
                      </m:r>
                      <m:r>
                        <a:rPr lang="en-US">
                          <a:latin typeface="Cambria Math"/>
                        </a:rPr>
                        <m:t>,</m:t>
                      </m:r>
                      <m:r>
                        <a:rPr lang="en-US" i="1">
                          <a:latin typeface="Cambria Math"/>
                        </a:rPr>
                        <m:t>𝑘</m:t>
                      </m:r>
                      <m:r>
                        <a:rPr lang="en-US">
                          <a:latin typeface="Cambria Math"/>
                        </a:rPr>
                        <m:t>)</m:t>
                      </m:r>
                      <m:r>
                        <m:rPr>
                          <m:nor/>
                        </m:rPr>
                        <a:rPr lang="en-US" i="1"/>
                        <m:t> </m:t>
                      </m:r>
                      <m:r>
                        <a:rPr lang="en-US" i="1">
                          <a:latin typeface="Cambria Math"/>
                        </a:rPr>
                        <m:t>𝛿</m:t>
                      </m:r>
                      <m:r>
                        <a:rPr lang="en-US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𝑘</m:t>
                      </m:r>
                      <m:r>
                        <m:rPr>
                          <m:nor/>
                        </m:rPr>
                        <a:rPr lang="en-US" i="1"/>
                        <m:t>v</m:t>
                      </m:r>
                      <m:r>
                        <a:rPr lang="en-US">
                          <a:latin typeface="Cambria Math"/>
                        </a:rPr>
                        <m:t>−</m:t>
                      </m:r>
                      <m:r>
                        <a:rPr lang="en-US" i="1">
                          <a:latin typeface="Cambria Math"/>
                        </a:rPr>
                        <m:t>𝜔</m:t>
                      </m:r>
                      <m:r>
                        <a:rPr lang="en-US">
                          <a:latin typeface="Cambria Math"/>
                        </a:rPr>
                        <m:t>)</m:t>
                      </m:r>
                      <m:r>
                        <m:rPr>
                          <m:nor/>
                        </m:rPr>
                        <a:rPr lang="en-US" i="1"/>
                        <m:t> </m:t>
                      </m:r>
                      <m:r>
                        <a:rPr lang="en-US" i="1">
                          <a:latin typeface="Cambria Math"/>
                        </a:rPr>
                        <m:t>𝑑𝑘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1" y="3070248"/>
                <a:ext cx="4885208" cy="71750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1000" y="4114800"/>
                <a:ext cx="8534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           </m:t>
                        </m:r>
                        <m:r>
                          <a:rPr lang="en-US" i="1">
                            <a:latin typeface="Cambria Math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m:rPr>
                        <m:nor/>
                      </m:rPr>
                      <a:rPr lang="en-US" i="1"/>
                      <m:t> </m:t>
                    </m:r>
                    <m:r>
                      <m:rPr>
                        <m:nor/>
                      </m:rPr>
                      <a:rPr lang="en-US" b="0" i="0" smtClean="0"/>
                      <m:t>i</m:t>
                    </m:r>
                  </m:oMath>
                </a14:m>
                <a:r>
                  <a:rPr lang="en-US" dirty="0" smtClean="0"/>
                  <a:t>s the spectral density of the electric field per wave number 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4114800"/>
                <a:ext cx="8534400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203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947</Words>
  <Application>Microsoft Office PowerPoint</Application>
  <PresentationFormat>On-screen Show (4:3)</PresentationFormat>
  <Paragraphs>159</Paragraphs>
  <Slides>28</Slides>
  <Notes>21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Equation</vt:lpstr>
      <vt:lpstr>Artificial emissions and formation of ionized layers in the ionosphere due to HF-heating</vt:lpstr>
      <vt:lpstr>Motivations and Objectives</vt:lpstr>
      <vt:lpstr>Model Approach</vt:lpstr>
      <vt:lpstr>Simulation of topside ionospheric turbulence [Eliasson, 2008, 2010]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Comparing Diffusion Calculation with Particle Tracing</vt:lpstr>
      <vt:lpstr>Modeling Flux Transport</vt:lpstr>
      <vt:lpstr>E = 1.5 V/m, Simulation for HAARP, E0 = 0.6 eV, Z0= 230 km, O Mode: f(E) for z= 150-230km</vt:lpstr>
      <vt:lpstr>E = 1.5 V/m, Simulation for HAARP, E0 = 0.6 eV, Z0= 230 km, O Mode: f(E) for z= 230-380 km</vt:lpstr>
      <vt:lpstr>Optical emissions</vt:lpstr>
      <vt:lpstr>Modeling Optical Emission: Excitation Rate (E = 1.5 V/m, Simulation for HAARP, E0 = 0.6 eV, Z0= 230 km, O Mode)</vt:lpstr>
      <vt:lpstr>PowerPoint Presentation</vt:lpstr>
      <vt:lpstr>Telescopically-imaged heater-induced airglow</vt:lpstr>
      <vt:lpstr>Formation of the ionized layers</vt:lpstr>
      <vt:lpstr>Descending AA</vt:lpstr>
      <vt:lpstr>Modeling the ionization wave</vt:lpstr>
      <vt:lpstr>PowerPoint Presentation</vt:lpstr>
      <vt:lpstr>Timescales at 216 km</vt:lpstr>
      <vt:lpstr>Electron and ion density evolution at 200 km</vt:lpstr>
      <vt:lpstr>Electron Density Profile  Heating layer moved to z= 216 km </vt:lpstr>
      <vt:lpstr>Additional slides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emissions and formation of ionized layers in the ionosphere due to HF-heating</dc:title>
  <dc:creator>milikh</dc:creator>
  <cp:lastModifiedBy>milikh</cp:lastModifiedBy>
  <cp:revision>112</cp:revision>
  <cp:lastPrinted>2011-08-22T18:07:56Z</cp:lastPrinted>
  <dcterms:created xsi:type="dcterms:W3CDTF">2011-08-16T16:28:45Z</dcterms:created>
  <dcterms:modified xsi:type="dcterms:W3CDTF">2011-11-09T16:56:02Z</dcterms:modified>
</cp:coreProperties>
</file>