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70" r:id="rId1"/>
  </p:sldMasterIdLst>
  <p:notesMasterIdLst>
    <p:notesMasterId r:id="rId16"/>
  </p:notesMasterIdLst>
  <p:handoutMasterIdLst>
    <p:handoutMasterId r:id="rId17"/>
  </p:handoutMasterIdLst>
  <p:sldIdLst>
    <p:sldId id="1568" r:id="rId2"/>
    <p:sldId id="1585" r:id="rId3"/>
    <p:sldId id="1586" r:id="rId4"/>
    <p:sldId id="1584" r:id="rId5"/>
    <p:sldId id="1580" r:id="rId6"/>
    <p:sldId id="1587" r:id="rId7"/>
    <p:sldId id="1579" r:id="rId8"/>
    <p:sldId id="1576" r:id="rId9"/>
    <p:sldId id="1583" r:id="rId10"/>
    <p:sldId id="1567" r:id="rId11"/>
    <p:sldId id="1573" r:id="rId12"/>
    <p:sldId id="1581" r:id="rId13"/>
    <p:sldId id="1575" r:id="rId14"/>
    <p:sldId id="1582" r:id="rId15"/>
  </p:sldIdLst>
  <p:sldSz cx="9144000" cy="6858000" type="screen4x3"/>
  <p:notesSz cx="7315200" cy="9601200"/>
  <p:defaultTextStyle>
    <a:defPPr>
      <a:defRPr lang="en-US"/>
    </a:defPPr>
    <a:lvl1pPr algn="ctr" rtl="0" fontAlgn="base">
      <a:spcBef>
        <a:spcPct val="50000"/>
      </a:spcBef>
      <a:spcAft>
        <a:spcPct val="0"/>
      </a:spcAft>
      <a:defRPr sz="1200" b="1" kern="1200">
        <a:solidFill>
          <a:srgbClr val="0D2B88"/>
        </a:solidFill>
        <a:latin typeface="Times New Roman" pitchFamily="18" charset="0"/>
        <a:ea typeface="+mn-ea"/>
        <a:cs typeface="+mn-cs"/>
      </a:defRPr>
    </a:lvl1pPr>
    <a:lvl2pPr marL="457200" algn="ctr" rtl="0" fontAlgn="base">
      <a:spcBef>
        <a:spcPct val="50000"/>
      </a:spcBef>
      <a:spcAft>
        <a:spcPct val="0"/>
      </a:spcAft>
      <a:defRPr sz="1200" b="1" kern="1200">
        <a:solidFill>
          <a:srgbClr val="0D2B88"/>
        </a:solidFill>
        <a:latin typeface="Times New Roman" pitchFamily="18" charset="0"/>
        <a:ea typeface="+mn-ea"/>
        <a:cs typeface="+mn-cs"/>
      </a:defRPr>
    </a:lvl2pPr>
    <a:lvl3pPr marL="914400" algn="ctr" rtl="0" fontAlgn="base">
      <a:spcBef>
        <a:spcPct val="50000"/>
      </a:spcBef>
      <a:spcAft>
        <a:spcPct val="0"/>
      </a:spcAft>
      <a:defRPr sz="1200" b="1" kern="1200">
        <a:solidFill>
          <a:srgbClr val="0D2B88"/>
        </a:solidFill>
        <a:latin typeface="Times New Roman" pitchFamily="18" charset="0"/>
        <a:ea typeface="+mn-ea"/>
        <a:cs typeface="+mn-cs"/>
      </a:defRPr>
    </a:lvl3pPr>
    <a:lvl4pPr marL="1371600" algn="ctr" rtl="0" fontAlgn="base">
      <a:spcBef>
        <a:spcPct val="50000"/>
      </a:spcBef>
      <a:spcAft>
        <a:spcPct val="0"/>
      </a:spcAft>
      <a:defRPr sz="1200" b="1" kern="1200">
        <a:solidFill>
          <a:srgbClr val="0D2B88"/>
        </a:solidFill>
        <a:latin typeface="Times New Roman" pitchFamily="18" charset="0"/>
        <a:ea typeface="+mn-ea"/>
        <a:cs typeface="+mn-cs"/>
      </a:defRPr>
    </a:lvl4pPr>
    <a:lvl5pPr marL="1828800" algn="ctr" rtl="0" fontAlgn="base">
      <a:spcBef>
        <a:spcPct val="50000"/>
      </a:spcBef>
      <a:spcAft>
        <a:spcPct val="0"/>
      </a:spcAft>
      <a:defRPr sz="1200" b="1" kern="1200">
        <a:solidFill>
          <a:srgbClr val="0D2B88"/>
        </a:solidFill>
        <a:latin typeface="Times New Roman" pitchFamily="18" charset="0"/>
        <a:ea typeface="+mn-ea"/>
        <a:cs typeface="+mn-cs"/>
      </a:defRPr>
    </a:lvl5pPr>
    <a:lvl6pPr marL="2286000" algn="l" defTabSz="914400" rtl="0" eaLnBrk="1" latinLnBrk="0" hangingPunct="1">
      <a:defRPr sz="1200" b="1" kern="1200">
        <a:solidFill>
          <a:srgbClr val="0D2B88"/>
        </a:solidFill>
        <a:latin typeface="Times New Roman" pitchFamily="18" charset="0"/>
        <a:ea typeface="+mn-ea"/>
        <a:cs typeface="+mn-cs"/>
      </a:defRPr>
    </a:lvl6pPr>
    <a:lvl7pPr marL="2743200" algn="l" defTabSz="914400" rtl="0" eaLnBrk="1" latinLnBrk="0" hangingPunct="1">
      <a:defRPr sz="1200" b="1" kern="1200">
        <a:solidFill>
          <a:srgbClr val="0D2B88"/>
        </a:solidFill>
        <a:latin typeface="Times New Roman" pitchFamily="18" charset="0"/>
        <a:ea typeface="+mn-ea"/>
        <a:cs typeface="+mn-cs"/>
      </a:defRPr>
    </a:lvl7pPr>
    <a:lvl8pPr marL="3200400" algn="l" defTabSz="914400" rtl="0" eaLnBrk="1" latinLnBrk="0" hangingPunct="1">
      <a:defRPr sz="1200" b="1" kern="1200">
        <a:solidFill>
          <a:srgbClr val="0D2B88"/>
        </a:solidFill>
        <a:latin typeface="Times New Roman" pitchFamily="18" charset="0"/>
        <a:ea typeface="+mn-ea"/>
        <a:cs typeface="+mn-cs"/>
      </a:defRPr>
    </a:lvl8pPr>
    <a:lvl9pPr marL="3657600" algn="l" defTabSz="914400" rtl="0" eaLnBrk="1" latinLnBrk="0" hangingPunct="1">
      <a:defRPr sz="1200" b="1" kern="1200">
        <a:solidFill>
          <a:srgbClr val="0D2B88"/>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showPr>
  <p:clrMru>
    <a:srgbClr val="00FF00"/>
    <a:srgbClr val="E4F7FA"/>
    <a:srgbClr val="FFF8D9"/>
    <a:srgbClr val="001ED4"/>
    <a:srgbClr val="FF0000"/>
    <a:srgbClr val="CC9900"/>
    <a:srgbClr val="FFF8D5"/>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96577" autoAdjust="0"/>
  </p:normalViewPr>
  <p:slideViewPr>
    <p:cSldViewPr>
      <p:cViewPr>
        <p:scale>
          <a:sx n="60" d="100"/>
          <a:sy n="60" d="100"/>
        </p:scale>
        <p:origin x="-820" y="-53"/>
      </p:cViewPr>
      <p:guideLst>
        <p:guide orient="horz" pos="2160"/>
        <p:guide pos="2880"/>
      </p:guideLst>
    </p:cSldViewPr>
  </p:slideViewPr>
  <p:outlineViewPr>
    <p:cViewPr>
      <p:scale>
        <a:sx n="33" d="100"/>
        <a:sy n="33" d="100"/>
      </p:scale>
      <p:origin x="0" y="6401"/>
    </p:cViewPr>
  </p:outlineViewPr>
  <p:notesTextViewPr>
    <p:cViewPr>
      <p:scale>
        <a:sx n="100" d="100"/>
        <a:sy n="100" d="100"/>
      </p:scale>
      <p:origin x="0" y="0"/>
    </p:cViewPr>
  </p:notesTextViewPr>
  <p:sorterViewPr>
    <p:cViewPr>
      <p:scale>
        <a:sx n="100" d="100"/>
        <a:sy n="100" d="100"/>
      </p:scale>
      <p:origin x="0" y="1112"/>
    </p:cViewPr>
  </p:sorterViewPr>
  <p:notesViewPr>
    <p:cSldViewPr>
      <p:cViewPr varScale="1">
        <p:scale>
          <a:sx n="77" d="100"/>
          <a:sy n="77" d="100"/>
        </p:scale>
        <p:origin x="-2598"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87" y="-1640"/>
            <a:ext cx="3169920" cy="452517"/>
          </a:xfrm>
          <a:prstGeom prst="rect">
            <a:avLst/>
          </a:prstGeom>
          <a:noFill/>
          <a:ln w="9525">
            <a:noFill/>
            <a:miter lim="800000"/>
            <a:headEnd/>
            <a:tailEnd/>
          </a:ln>
        </p:spPr>
        <p:txBody>
          <a:bodyPr vert="horz" wrap="square" lIns="19958" tIns="0" rIns="19958" bIns="0" numCol="1" anchor="t" anchorCtr="0" compatLnSpc="1">
            <a:prstTxWarp prst="textNoShape">
              <a:avLst/>
            </a:prstTxWarp>
          </a:bodyPr>
          <a:lstStyle>
            <a:lvl1pPr algn="l" defTabSz="973017" eaLnBrk="0" hangingPunct="0">
              <a:spcBef>
                <a:spcPct val="0"/>
              </a:spcBef>
              <a:defRPr sz="1000" b="0" i="1">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4148667" y="-1640"/>
            <a:ext cx="3169920" cy="452517"/>
          </a:xfrm>
          <a:prstGeom prst="rect">
            <a:avLst/>
          </a:prstGeom>
          <a:noFill/>
          <a:ln w="9525">
            <a:noFill/>
            <a:miter lim="800000"/>
            <a:headEnd/>
            <a:tailEnd/>
          </a:ln>
        </p:spPr>
        <p:txBody>
          <a:bodyPr vert="horz" wrap="square" lIns="19958" tIns="0" rIns="19958" bIns="0" numCol="1" anchor="t" anchorCtr="0" compatLnSpc="1">
            <a:prstTxWarp prst="textNoShape">
              <a:avLst/>
            </a:prstTxWarp>
          </a:bodyPr>
          <a:lstStyle>
            <a:lvl1pPr algn="r" defTabSz="973017" eaLnBrk="0" hangingPunct="0">
              <a:spcBef>
                <a:spcPct val="0"/>
              </a:spcBef>
              <a:defRPr sz="1000" b="0" i="1">
                <a:solidFill>
                  <a:schemeClr val="tx1"/>
                </a:solidFill>
              </a:defRPr>
            </a:lvl1pPr>
          </a:lstStyle>
          <a:p>
            <a:pPr>
              <a:defRPr/>
            </a:pPr>
            <a:endParaRPr lang="en-US"/>
          </a:p>
        </p:txBody>
      </p:sp>
      <p:sp>
        <p:nvSpPr>
          <p:cNvPr id="2053" name="Rectangle 5"/>
          <p:cNvSpPr>
            <a:spLocks noGrp="1" noChangeArrowheads="1"/>
          </p:cNvSpPr>
          <p:nvPr>
            <p:ph type="sldNum" sz="quarter" idx="5"/>
          </p:nvPr>
        </p:nvSpPr>
        <p:spPr bwMode="auto">
          <a:xfrm>
            <a:off x="4148667" y="9150324"/>
            <a:ext cx="3169920" cy="452516"/>
          </a:xfrm>
          <a:prstGeom prst="rect">
            <a:avLst/>
          </a:prstGeom>
          <a:noFill/>
          <a:ln w="9525">
            <a:noFill/>
            <a:miter lim="800000"/>
            <a:headEnd/>
            <a:tailEnd/>
          </a:ln>
        </p:spPr>
        <p:txBody>
          <a:bodyPr vert="horz" wrap="square" lIns="19958" tIns="0" rIns="19958" bIns="0" numCol="1" anchor="b" anchorCtr="0" compatLnSpc="1">
            <a:prstTxWarp prst="textNoShape">
              <a:avLst/>
            </a:prstTxWarp>
          </a:bodyPr>
          <a:lstStyle>
            <a:lvl1pPr algn="r" defTabSz="973017" eaLnBrk="0" hangingPunct="0">
              <a:spcBef>
                <a:spcPct val="0"/>
              </a:spcBef>
              <a:defRPr sz="1000" b="0" i="1">
                <a:solidFill>
                  <a:schemeClr val="tx1"/>
                </a:solidFill>
              </a:defRPr>
            </a:lvl1pPr>
          </a:lstStyle>
          <a:p>
            <a:pPr>
              <a:defRPr/>
            </a:pPr>
            <a:fld id="{4E7E6758-F97D-4AAD-B9CF-3401ADCE08F7}" type="slidenum">
              <a:rPr lang="en-US"/>
              <a:pPr>
                <a:defRPr/>
              </a:pPr>
              <a:t>‹#›</a:t>
            </a:fld>
            <a:endParaRPr lang="en-US"/>
          </a:p>
        </p:txBody>
      </p:sp>
      <p:sp>
        <p:nvSpPr>
          <p:cNvPr id="2054" name="Rectangle 6"/>
          <p:cNvSpPr>
            <a:spLocks noGrp="1" noChangeArrowheads="1"/>
          </p:cNvSpPr>
          <p:nvPr>
            <p:ph type="body" sz="quarter" idx="3"/>
          </p:nvPr>
        </p:nvSpPr>
        <p:spPr bwMode="auto">
          <a:xfrm>
            <a:off x="960121" y="4580901"/>
            <a:ext cx="5391573" cy="4279223"/>
          </a:xfrm>
          <a:prstGeom prst="rect">
            <a:avLst/>
          </a:prstGeom>
          <a:noFill/>
          <a:ln w="9525">
            <a:noFill/>
            <a:miter lim="800000"/>
            <a:headEnd/>
            <a:tailEnd/>
          </a:ln>
        </p:spPr>
        <p:txBody>
          <a:bodyPr vert="horz" wrap="square" lIns="98114" tIns="48221" rIns="98114" bIns="482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7" name="Rectangle 7"/>
          <p:cNvSpPr>
            <a:spLocks noGrp="1" noRot="1" noChangeAspect="1" noChangeArrowheads="1" noTextEdit="1"/>
          </p:cNvSpPr>
          <p:nvPr>
            <p:ph type="sldImg" idx="2"/>
          </p:nvPr>
        </p:nvSpPr>
        <p:spPr bwMode="auto">
          <a:xfrm>
            <a:off x="1281113" y="757238"/>
            <a:ext cx="4762500" cy="3571875"/>
          </a:xfrm>
          <a:prstGeom prst="rect">
            <a:avLst/>
          </a:prstGeom>
          <a:noFill/>
          <a:ln w="12700">
            <a:solidFill>
              <a:schemeClr val="tx1"/>
            </a:solidFill>
            <a:miter lim="800000"/>
            <a:headEnd/>
            <a:tailEnd/>
          </a:ln>
        </p:spPr>
      </p:sp>
      <p:sp>
        <p:nvSpPr>
          <p:cNvPr id="8" name="Footer Placeholder 7"/>
          <p:cNvSpPr>
            <a:spLocks noGrp="1"/>
          </p:cNvSpPr>
          <p:nvPr>
            <p:ph type="ftr" sz="quarter" idx="4"/>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a:p>
        </p:txBody>
      </p:sp>
    </p:spTree>
  </p:cSld>
  <p:clrMap bg1="lt1" tx1="dk1" bg2="lt2" tx2="dk2" accent1="accent1" accent2="accent2" accent3="accent3" accent4="accent4" accent5="accent5" accent6="accent6" hlink="hlink" folHlink="folHlink"/>
  <p:hf hdr="0" ftr="0" dt="0"/>
  <p:notesStyle>
    <a:lvl1pPr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16100" algn="l" defTabSz="9112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pPr defTabSz="972429"/>
            <a:fld id="{1C8B17B1-8181-490F-88F0-0FE3F4FF614D}" type="slidenum">
              <a:rPr lang="en-US" smtClean="0"/>
              <a:pPr defTabSz="972429"/>
              <a:t>2</a:t>
            </a:fld>
            <a:endParaRPr lang="en-US" dirty="0" smtClean="0"/>
          </a:p>
        </p:txBody>
      </p:sp>
      <p:sp>
        <p:nvSpPr>
          <p:cNvPr id="37891" name="Rectangle 2"/>
          <p:cNvSpPr>
            <a:spLocks noGrp="1" noRot="1" noChangeAspect="1" noChangeArrowheads="1" noTextEdit="1"/>
          </p:cNvSpPr>
          <p:nvPr>
            <p:ph type="sldImg"/>
          </p:nvPr>
        </p:nvSpPr>
        <p:spPr>
          <a:xfrm>
            <a:off x="1279525" y="757238"/>
            <a:ext cx="4762500" cy="3571875"/>
          </a:xfrm>
          <a:solidFill>
            <a:srgbClr val="FFFFFF"/>
          </a:solidFill>
          <a:ln/>
        </p:spPr>
      </p:sp>
      <p:sp>
        <p:nvSpPr>
          <p:cNvPr id="37892" name="Rectangle 3"/>
          <p:cNvSpPr>
            <a:spLocks noGrp="1" noChangeArrowheads="1"/>
          </p:cNvSpPr>
          <p:nvPr>
            <p:ph type="body" idx="1"/>
          </p:nvPr>
        </p:nvSpPr>
        <p:spPr>
          <a:xfrm>
            <a:off x="961814" y="4580901"/>
            <a:ext cx="5388187" cy="4279223"/>
          </a:xfrm>
          <a:solidFill>
            <a:srgbClr val="FFFFFF"/>
          </a:solidFill>
          <a:ln>
            <a:solidFill>
              <a:srgbClr val="000000"/>
            </a:solidFill>
          </a:ln>
        </p:spPr>
        <p:txBody>
          <a:bodyPr/>
          <a:lstStyle/>
          <a:p>
            <a:pPr marL="239367" indent="-239367" eaLnBrk="1" hangingPunct="1">
              <a:spcBef>
                <a:spcPct val="50000"/>
              </a:spcBef>
            </a:pPr>
            <a:r>
              <a:rPr lang="en-US" sz="2100" b="1" dirty="0" smtClean="0">
                <a:solidFill>
                  <a:srgbClr val="0D2B88"/>
                </a:solidFill>
              </a:rPr>
              <a:t>The dynamics of the ionosphere under the impact of powerful high frequency (HF) electromagnetic waves,  including HF-driven instabilities and nonlinear processes that transfer the HF energy to plasma waves and observations of artificial aurora (AA)  and stimulated electrostatic and electromagnetic emissions  (SEE) during heating experiments at the HAARP and EISCAT heating facilities. </a:t>
            </a:r>
          </a:p>
          <a:p>
            <a:pPr marL="239367" indent="-239367"/>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1257300" y="719138"/>
            <a:ext cx="4800600" cy="3600450"/>
          </a:xfrm>
          <a:ln/>
        </p:spPr>
      </p:sp>
      <p:sp>
        <p:nvSpPr>
          <p:cNvPr id="25603" name="Notes Placeholder 2"/>
          <p:cNvSpPr>
            <a:spLocks noGrp="1"/>
          </p:cNvSpPr>
          <p:nvPr>
            <p:ph type="body" idx="1"/>
          </p:nvPr>
        </p:nvSpPr>
        <p:spPr>
          <a:xfrm>
            <a:off x="731520" y="4561226"/>
            <a:ext cx="5852160" cy="4320213"/>
          </a:xfrm>
          <a:noFill/>
          <a:ln>
            <a:solidFill>
              <a:srgbClr val="000000"/>
            </a:solidFill>
          </a:ln>
        </p:spPr>
        <p:txBody>
          <a:bodyPr/>
          <a:lstStyle/>
          <a:p>
            <a:pPr defTabSz="957468" eaLnBrk="1" hangingPunct="1">
              <a:spcBef>
                <a:spcPct val="0"/>
              </a:spcBef>
            </a:pPr>
            <a:endParaRPr lang="en-US" dirty="0" smtClean="0"/>
          </a:p>
        </p:txBody>
      </p:sp>
      <p:sp>
        <p:nvSpPr>
          <p:cNvPr id="25604" name="Slide Number Placeholder 3"/>
          <p:cNvSpPr txBox="1">
            <a:spLocks noGrp="1"/>
          </p:cNvSpPr>
          <p:nvPr/>
        </p:nvSpPr>
        <p:spPr bwMode="auto">
          <a:xfrm>
            <a:off x="4143587" y="9119173"/>
            <a:ext cx="3169920" cy="480388"/>
          </a:xfrm>
          <a:prstGeom prst="rect">
            <a:avLst/>
          </a:prstGeom>
          <a:noFill/>
          <a:ln w="9525">
            <a:noFill/>
            <a:miter lim="800000"/>
            <a:headEnd/>
            <a:tailEnd/>
          </a:ln>
        </p:spPr>
        <p:txBody>
          <a:bodyPr lIns="95747" tIns="47873" rIns="95747" bIns="47873" anchor="b"/>
          <a:lstStyle/>
          <a:p>
            <a:pPr algn="r">
              <a:spcBef>
                <a:spcPct val="0"/>
              </a:spcBef>
            </a:pPr>
            <a:fld id="{2D869227-E605-4091-8EEA-73BF278A3B93}" type="slidenum">
              <a:rPr lang="en-US" b="0">
                <a:solidFill>
                  <a:schemeClr val="tx1"/>
                </a:solidFill>
                <a:latin typeface="Arial" charset="0"/>
              </a:rPr>
              <a:pPr algn="r">
                <a:spcBef>
                  <a:spcPct val="0"/>
                </a:spcBef>
              </a:pPr>
              <a:t>10</a:t>
            </a:fld>
            <a:endParaRPr lang="en-US" b="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57300" y="719138"/>
            <a:ext cx="4800600" cy="3600450"/>
          </a:xfrm>
          <a:ln/>
        </p:spPr>
      </p:sp>
      <p:sp>
        <p:nvSpPr>
          <p:cNvPr id="28675" name="Notes Placeholder 2"/>
          <p:cNvSpPr>
            <a:spLocks noGrp="1"/>
          </p:cNvSpPr>
          <p:nvPr>
            <p:ph type="body" idx="1"/>
          </p:nvPr>
        </p:nvSpPr>
        <p:spPr>
          <a:xfrm>
            <a:off x="731520" y="4561226"/>
            <a:ext cx="5852160" cy="4320213"/>
          </a:xfrm>
          <a:noFill/>
          <a:ln>
            <a:solidFill>
              <a:srgbClr val="000000"/>
            </a:solidFill>
          </a:ln>
        </p:spPr>
        <p:txBody>
          <a:bodyPr/>
          <a:lstStyle/>
          <a:p>
            <a:pPr defTabSz="957468" eaLnBrk="1" hangingPunct="1">
              <a:spcBef>
                <a:spcPct val="0"/>
              </a:spcBef>
            </a:pPr>
            <a:endParaRPr lang="en-US" dirty="0" smtClean="0"/>
          </a:p>
        </p:txBody>
      </p:sp>
      <p:sp>
        <p:nvSpPr>
          <p:cNvPr id="28676" name="Slide Number Placeholder 3"/>
          <p:cNvSpPr txBox="1">
            <a:spLocks noGrp="1"/>
          </p:cNvSpPr>
          <p:nvPr/>
        </p:nvSpPr>
        <p:spPr bwMode="auto">
          <a:xfrm>
            <a:off x="4143587" y="9119173"/>
            <a:ext cx="3169920" cy="480388"/>
          </a:xfrm>
          <a:prstGeom prst="rect">
            <a:avLst/>
          </a:prstGeom>
          <a:noFill/>
          <a:ln w="9525">
            <a:noFill/>
            <a:miter lim="800000"/>
            <a:headEnd/>
            <a:tailEnd/>
          </a:ln>
        </p:spPr>
        <p:txBody>
          <a:bodyPr lIns="95747" tIns="47873" rIns="95747" bIns="47873" anchor="b"/>
          <a:lstStyle/>
          <a:p>
            <a:pPr algn="r">
              <a:spcBef>
                <a:spcPct val="0"/>
              </a:spcBef>
            </a:pPr>
            <a:fld id="{AED068A7-6A17-491A-8B5F-A0DE97503C70}" type="slidenum">
              <a:rPr lang="en-US" b="0">
                <a:solidFill>
                  <a:schemeClr val="tx1"/>
                </a:solidFill>
                <a:latin typeface="Arial" charset="0"/>
              </a:rPr>
              <a:pPr algn="r">
                <a:spcBef>
                  <a:spcPct val="0"/>
                </a:spcBef>
              </a:pPr>
              <a:t>11</a:t>
            </a:fld>
            <a:endParaRPr lang="en-US" b="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57300" y="719138"/>
            <a:ext cx="4800600" cy="3600450"/>
          </a:xfrm>
          <a:ln/>
        </p:spPr>
      </p:sp>
      <p:sp>
        <p:nvSpPr>
          <p:cNvPr id="28675" name="Notes Placeholder 2"/>
          <p:cNvSpPr>
            <a:spLocks noGrp="1"/>
          </p:cNvSpPr>
          <p:nvPr>
            <p:ph type="body" idx="1"/>
          </p:nvPr>
        </p:nvSpPr>
        <p:spPr>
          <a:xfrm>
            <a:off x="731520" y="4561226"/>
            <a:ext cx="5852160" cy="4320213"/>
          </a:xfrm>
          <a:noFill/>
          <a:ln>
            <a:solidFill>
              <a:srgbClr val="000000"/>
            </a:solidFill>
          </a:ln>
        </p:spPr>
        <p:txBody>
          <a:bodyPr/>
          <a:lstStyle/>
          <a:p>
            <a:pPr defTabSz="957468" eaLnBrk="1" hangingPunct="1">
              <a:spcBef>
                <a:spcPct val="0"/>
              </a:spcBef>
            </a:pPr>
            <a:endParaRPr lang="en-US" dirty="0" smtClean="0"/>
          </a:p>
        </p:txBody>
      </p:sp>
      <p:sp>
        <p:nvSpPr>
          <p:cNvPr id="28676" name="Slide Number Placeholder 3"/>
          <p:cNvSpPr txBox="1">
            <a:spLocks noGrp="1"/>
          </p:cNvSpPr>
          <p:nvPr/>
        </p:nvSpPr>
        <p:spPr bwMode="auto">
          <a:xfrm>
            <a:off x="4143587" y="9119173"/>
            <a:ext cx="3169920" cy="480388"/>
          </a:xfrm>
          <a:prstGeom prst="rect">
            <a:avLst/>
          </a:prstGeom>
          <a:noFill/>
          <a:ln w="9525">
            <a:noFill/>
            <a:miter lim="800000"/>
            <a:headEnd/>
            <a:tailEnd/>
          </a:ln>
        </p:spPr>
        <p:txBody>
          <a:bodyPr lIns="95747" tIns="47873" rIns="95747" bIns="47873" anchor="b"/>
          <a:lstStyle/>
          <a:p>
            <a:pPr algn="r">
              <a:spcBef>
                <a:spcPct val="0"/>
              </a:spcBef>
            </a:pPr>
            <a:fld id="{AED068A7-6A17-491A-8B5F-A0DE97503C70}" type="slidenum">
              <a:rPr lang="en-US" b="0">
                <a:solidFill>
                  <a:schemeClr val="tx1"/>
                </a:solidFill>
                <a:latin typeface="Arial" charset="0"/>
              </a:rPr>
              <a:pPr algn="r">
                <a:spcBef>
                  <a:spcPct val="0"/>
                </a:spcBef>
              </a:pPr>
              <a:t>12</a:t>
            </a:fld>
            <a:endParaRPr lang="en-US" b="0">
              <a:solidFill>
                <a:schemeClr val="tx1"/>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prstGeom prst="rect">
            <a:avLst/>
          </a:prstGeom>
        </p:spPr>
        <p:txBody>
          <a:bodyPr anchor="ctr" anchorCtr="0"/>
          <a:lstStyle>
            <a:lvl1pPr>
              <a:defRPr sz="3200" b="1">
                <a:latin typeface="Arial" pitchFamily="34" charset="0"/>
                <a:cs typeface="Arial" pitchFamily="34" charset="0"/>
              </a:defRPr>
            </a:lvl1pPr>
          </a:lstStyle>
          <a:p>
            <a:r>
              <a:rPr lang="en-US" smtClean="0"/>
              <a:t>Click to edit Master title style</a:t>
            </a:r>
            <a:endParaRPr lang="en-US" dirty="0"/>
          </a:p>
        </p:txBody>
      </p:sp>
      <p:pic>
        <p:nvPicPr>
          <p:cNvPr id="12" name="Picture 11" descr="AFRL Shield.png"/>
          <p:cNvPicPr>
            <a:picLocks noChangeAspect="1"/>
          </p:cNvPicPr>
          <p:nvPr userDrawn="1"/>
        </p:nvPicPr>
        <p:blipFill>
          <a:blip r:embed="rId2" cstate="print"/>
          <a:stretch>
            <a:fillRect/>
          </a:stretch>
        </p:blipFill>
        <p:spPr>
          <a:xfrm>
            <a:off x="243502" y="1625927"/>
            <a:ext cx="4040466" cy="4035322"/>
          </a:xfrm>
          <a:prstGeom prst="rect">
            <a:avLst/>
          </a:prstGeom>
        </p:spPr>
      </p:pic>
      <p:sp>
        <p:nvSpPr>
          <p:cNvPr id="13" name="Text Box 2"/>
          <p:cNvSpPr txBox="1">
            <a:spLocks noChangeArrowheads="1"/>
          </p:cNvSpPr>
          <p:nvPr userDrawn="1"/>
        </p:nvSpPr>
        <p:spPr bwMode="auto">
          <a:xfrm>
            <a:off x="251520" y="5636096"/>
            <a:ext cx="4032448" cy="457200"/>
          </a:xfrm>
          <a:prstGeom prst="rect">
            <a:avLst/>
          </a:prstGeom>
          <a:noFill/>
          <a:ln w="9525" algn="ctr">
            <a:noFill/>
            <a:miter lim="800000"/>
            <a:headEnd/>
            <a:tailEnd/>
          </a:ln>
          <a:effectLst/>
        </p:spPr>
        <p:txBody>
          <a:bodyPr anchor="ctr"/>
          <a:lstStyle/>
          <a:p>
            <a:pPr algn="ctr">
              <a:spcBef>
                <a:spcPct val="0"/>
              </a:spcBef>
              <a:buFontTx/>
              <a:buNone/>
              <a:defRPr/>
            </a:pPr>
            <a:r>
              <a:rPr lang="en-US" sz="1800" b="1" i="1" dirty="0">
                <a:effectLst>
                  <a:outerShdw blurRad="38100" dist="38100" dir="2700000" algn="tl">
                    <a:srgbClr val="C0C0C0"/>
                  </a:outerShdw>
                </a:effectLst>
                <a:latin typeface="Arial" pitchFamily="34" charset="0"/>
              </a:rPr>
              <a:t>Integrity </a:t>
            </a:r>
            <a:r>
              <a:rPr lang="en-US" sz="1800" b="1" i="1" dirty="0">
                <a:effectLst>
                  <a:outerShdw blurRad="38100" dist="38100" dir="2700000" algn="tl">
                    <a:srgbClr val="C0C0C0"/>
                  </a:outerShdw>
                </a:effectLst>
                <a:latin typeface="Arial" pitchFamily="34" charset="0"/>
                <a:sym typeface="Wingdings" pitchFamily="2" charset="2"/>
              </a:rPr>
              <a:t> </a:t>
            </a:r>
            <a:r>
              <a:rPr lang="en-US" sz="1800" b="1" i="1" dirty="0">
                <a:effectLst>
                  <a:outerShdw blurRad="38100" dist="38100" dir="2700000" algn="tl">
                    <a:srgbClr val="C0C0C0"/>
                  </a:outerShdw>
                </a:effectLst>
                <a:latin typeface="Arial" pitchFamily="34" charset="0"/>
              </a:rPr>
              <a:t>Service </a:t>
            </a:r>
            <a:r>
              <a:rPr lang="en-US" sz="1800" b="1" i="1" dirty="0">
                <a:effectLst>
                  <a:outerShdw blurRad="38100" dist="38100" dir="2700000" algn="tl">
                    <a:srgbClr val="C0C0C0"/>
                  </a:outerShdw>
                </a:effectLst>
                <a:latin typeface="Arial" pitchFamily="34" charset="0"/>
                <a:sym typeface="Wingdings" pitchFamily="2" charset="2"/>
              </a:rPr>
              <a:t> </a:t>
            </a:r>
            <a:r>
              <a:rPr lang="en-US" sz="1800" b="1" i="1" dirty="0">
                <a:effectLst>
                  <a:outerShdw blurRad="38100" dist="38100" dir="2700000" algn="tl">
                    <a:srgbClr val="C0C0C0"/>
                  </a:outerShdw>
                </a:effectLst>
                <a:latin typeface="Arial" pitchFamily="34" charset="0"/>
              </a:rPr>
              <a:t>Excellence</a:t>
            </a:r>
          </a:p>
        </p:txBody>
      </p:sp>
      <p:sp>
        <p:nvSpPr>
          <p:cNvPr id="15" name="Text Box 2"/>
          <p:cNvSpPr txBox="1">
            <a:spLocks noChangeArrowheads="1"/>
          </p:cNvSpPr>
          <p:nvPr userDrawn="1"/>
        </p:nvSpPr>
        <p:spPr bwMode="auto">
          <a:xfrm>
            <a:off x="4800600" y="3124200"/>
            <a:ext cx="4038600" cy="1143000"/>
          </a:xfrm>
          <a:prstGeom prst="rect">
            <a:avLst/>
          </a:prstGeom>
          <a:noFill/>
          <a:ln w="9525" algn="ctr">
            <a:noFill/>
            <a:miter lim="800000"/>
            <a:headEnd/>
            <a:tailEnd/>
          </a:ln>
          <a:effectLst/>
        </p:spPr>
        <p:txBody>
          <a:bodyPr anchor="ctr"/>
          <a:lstStyle/>
          <a:p>
            <a:pPr algn="r">
              <a:spcBef>
                <a:spcPct val="0"/>
              </a:spcBef>
              <a:buFontTx/>
              <a:buNone/>
              <a:defRPr/>
            </a:pPr>
            <a:endParaRPr lang="en-US" sz="2000" b="1" i="0" dirty="0">
              <a:effectLst/>
              <a:latin typeface="Arial" pitchFamily="34" charset="0"/>
            </a:endParaRPr>
          </a:p>
        </p:txBody>
      </p:sp>
      <p:sp>
        <p:nvSpPr>
          <p:cNvPr id="14" name="Content Placeholder 3"/>
          <p:cNvSpPr>
            <a:spLocks noGrp="1"/>
          </p:cNvSpPr>
          <p:nvPr>
            <p:ph sz="half" idx="2" hasCustomPrompt="1"/>
          </p:nvPr>
        </p:nvSpPr>
        <p:spPr>
          <a:xfrm>
            <a:off x="4648200" y="1600201"/>
            <a:ext cx="4038600" cy="1676400"/>
          </a:xfrm>
          <a:prstGeom prst="rect">
            <a:avLst/>
          </a:prstGeom>
        </p:spPr>
        <p:txBody>
          <a:bodyPr anchor="ctr" anchorCtr="0"/>
          <a:lstStyle>
            <a:lvl1pPr algn="r">
              <a:buNone/>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Briefing Title</a:t>
            </a:r>
          </a:p>
        </p:txBody>
      </p:sp>
      <p:sp>
        <p:nvSpPr>
          <p:cNvPr id="16" name="Content Placeholder 3"/>
          <p:cNvSpPr>
            <a:spLocks noGrp="1"/>
          </p:cNvSpPr>
          <p:nvPr>
            <p:ph sz="half" idx="10" hasCustomPrompt="1"/>
          </p:nvPr>
        </p:nvSpPr>
        <p:spPr>
          <a:xfrm>
            <a:off x="4648200" y="3657600"/>
            <a:ext cx="4038600" cy="533400"/>
          </a:xfrm>
          <a:prstGeom prst="rect">
            <a:avLst/>
          </a:prstGeom>
        </p:spPr>
        <p:txBody>
          <a:bodyPr anchor="ctr" anchorCtr="0"/>
          <a:lstStyle>
            <a:lvl1pPr algn="r">
              <a:buNone/>
              <a:defRPr sz="20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Date: DD MM YYYY</a:t>
            </a:r>
          </a:p>
        </p:txBody>
      </p:sp>
      <p:sp>
        <p:nvSpPr>
          <p:cNvPr id="17" name="Content Placeholder 3"/>
          <p:cNvSpPr>
            <a:spLocks noGrp="1"/>
          </p:cNvSpPr>
          <p:nvPr>
            <p:ph sz="half" idx="11" hasCustomPrompt="1"/>
          </p:nvPr>
        </p:nvSpPr>
        <p:spPr>
          <a:xfrm>
            <a:off x="4648200" y="4495800"/>
            <a:ext cx="4038600" cy="1676400"/>
          </a:xfrm>
          <a:prstGeom prst="rect">
            <a:avLst/>
          </a:prstGeom>
        </p:spPr>
        <p:txBody>
          <a:bodyPr anchor="ctr" anchorCtr="0"/>
          <a:lstStyle>
            <a:lvl1pPr algn="r">
              <a:buNone/>
              <a:defRPr sz="20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Name, Rank, Office Symbol,   Air Force Research Laboratory (each on separate lines)</a:t>
            </a:r>
          </a:p>
          <a:p>
            <a:pPr lvl="0"/>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162800" cy="98107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1371600"/>
            <a:ext cx="4184650" cy="5257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2650" y="1371600"/>
            <a:ext cx="4184650" cy="2552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2650" y="4076700"/>
            <a:ext cx="4184650" cy="25527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1"/>
          <p:cNvSpPr>
            <a:spLocks noGrp="1"/>
          </p:cNvSpPr>
          <p:nvPr>
            <p:ph type="ftr" sz="quarter" idx="11"/>
          </p:nvPr>
        </p:nvSpPr>
        <p:spPr>
          <a:xfrm>
            <a:off x="2667000" y="6324600"/>
            <a:ext cx="3352800" cy="365125"/>
          </a:xfrm>
          <a:prstGeom prst="rect">
            <a:avLst/>
          </a:prstGeom>
        </p:spPr>
        <p:txBody>
          <a:bodyPr/>
          <a:lstStyle>
            <a:lvl1pPr>
              <a:defRPr/>
            </a:lvl1pPr>
          </a:lstStyle>
          <a:p>
            <a:pPr>
              <a:defRPr/>
            </a:pPr>
            <a:r>
              <a:rPr lang="en-US" smtClean="0"/>
              <a:t>Distribution </a:t>
            </a:r>
            <a:endParaRPr lang="en-US"/>
          </a:p>
        </p:txBody>
      </p:sp>
      <p:sp>
        <p:nvSpPr>
          <p:cNvPr id="4"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0114892E-DA1D-4A9E-825D-7F3F9A303D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fld id="{D38AFCFA-0EE1-4D15-8574-7B5D6A1C1B05}" type="datetime1">
              <a:rPr lang="en-US"/>
              <a:pPr>
                <a:defRPr/>
              </a:pPr>
              <a:t>11/8/2011</a:t>
            </a:fld>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5"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62374C93-8C9C-4321-A647-569BB55625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35163"/>
            <a:ext cx="8229600" cy="4389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fld id="{CBEABF19-EA8B-4AB4-8BFC-15FD04ACA213}" type="datetime1">
              <a:rPr lang="en-US"/>
              <a:pPr>
                <a:defRPr/>
              </a:pPr>
              <a:t>11/8/2011</a:t>
            </a:fld>
            <a:endParaRPr lang="en-US"/>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E3C29E24-5695-4809-B700-F31DE0ADBC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Box 49"/>
          <p:cNvSpPr txBox="1">
            <a:spLocks noChangeArrowheads="1"/>
          </p:cNvSpPr>
          <p:nvPr/>
        </p:nvSpPr>
        <p:spPr bwMode="auto">
          <a:xfrm>
            <a:off x="7315200" y="6550223"/>
            <a:ext cx="1828800" cy="307777"/>
          </a:xfrm>
          <a:prstGeom prst="rect">
            <a:avLst/>
          </a:prstGeom>
          <a:noFill/>
          <a:ln w="12700">
            <a:noFill/>
            <a:miter lim="800000"/>
            <a:headEnd type="none" w="sm" len="sm"/>
            <a:tailEnd type="none" w="sm" len="sm"/>
          </a:ln>
          <a:effectLst/>
        </p:spPr>
        <p:txBody>
          <a:bodyPr wrap="square" anchor="ctr">
            <a:spAutoFit/>
          </a:bodyPr>
          <a:lstStyle/>
          <a:p>
            <a:pPr algn="r">
              <a:spcBef>
                <a:spcPct val="50000"/>
              </a:spcBef>
            </a:pPr>
            <a:fld id="{FECCACFC-A1DF-4E05-81FF-9C3E99D1E2C5}" type="slidenum">
              <a:rPr lang="en-US" sz="1400" b="0">
                <a:latin typeface="Arial" pitchFamily="34" charset="0"/>
                <a:cs typeface="Arial" pitchFamily="34" charset="0"/>
              </a:rPr>
              <a:pPr algn="r">
                <a:spcBef>
                  <a:spcPct val="50000"/>
                </a:spcBef>
              </a:pPr>
              <a:t>‹#›</a:t>
            </a:fld>
            <a:endParaRPr lang="en-US" sz="1400" b="0" dirty="0">
              <a:latin typeface="Arial" pitchFamily="34" charset="0"/>
              <a:cs typeface="Arial" pitchFamily="34" charset="0"/>
            </a:endParaRPr>
          </a:p>
        </p:txBody>
      </p:sp>
      <p:sp>
        <p:nvSpPr>
          <p:cNvPr id="9" name="Text Box 5"/>
          <p:cNvSpPr txBox="1">
            <a:spLocks noChangeArrowheads="1"/>
          </p:cNvSpPr>
          <p:nvPr userDrawn="1"/>
        </p:nvSpPr>
        <p:spPr bwMode="auto">
          <a:xfrm>
            <a:off x="1691680" y="6594626"/>
            <a:ext cx="5760640" cy="215444"/>
          </a:xfrm>
          <a:prstGeom prst="rect">
            <a:avLst/>
          </a:prstGeom>
          <a:noFill/>
          <a:ln w="38100" cmpd="dbl">
            <a:noFill/>
            <a:miter lim="800000"/>
            <a:headEnd/>
            <a:tailEnd/>
          </a:ln>
        </p:spPr>
        <p:txBody>
          <a:bodyPr wrap="square">
            <a:spAutoFit/>
          </a:bodyPr>
          <a:lstStyle/>
          <a:p>
            <a:pPr algn="ctr"/>
            <a:r>
              <a:rPr lang="en-US" sz="800" b="1" dirty="0" smtClean="0">
                <a:solidFill>
                  <a:schemeClr val="tx1"/>
                </a:solidFill>
                <a:latin typeface="Arial" pitchFamily="34" charset="0"/>
              </a:rPr>
              <a:t>Distribution  A: Cleared for Public Release</a:t>
            </a:r>
            <a:endParaRPr lang="en-US" sz="800" dirty="0" smtClean="0">
              <a:solidFill>
                <a:schemeClr val="tx1"/>
              </a:solidFill>
              <a:latin typeface="Arial" pitchFamily="34" charset="0"/>
            </a:endParaRPr>
          </a:p>
        </p:txBody>
      </p:sp>
      <p:pic>
        <p:nvPicPr>
          <p:cNvPr id="5" name="Picture 2" descr="C:\Users\HectorHA\AppData\Local\Microsoft\Windows\Temporary Internet Files\Content.Outlook\MKL35CXM\AFRL Globe no tag.jpg"/>
          <p:cNvPicPr>
            <a:picLocks noChangeAspect="1" noChangeArrowheads="1"/>
          </p:cNvPicPr>
          <p:nvPr/>
        </p:nvPicPr>
        <p:blipFill>
          <a:blip r:embed="rId9" cstate="print"/>
          <a:srcRect/>
          <a:stretch>
            <a:fillRect/>
          </a:stretch>
        </p:blipFill>
        <p:spPr bwMode="auto">
          <a:xfrm>
            <a:off x="7164288" y="6288205"/>
            <a:ext cx="1402948" cy="557438"/>
          </a:xfrm>
          <a:prstGeom prst="rect">
            <a:avLst/>
          </a:prstGeom>
          <a:noFill/>
        </p:spPr>
      </p:pic>
      <p:grpSp>
        <p:nvGrpSpPr>
          <p:cNvPr id="2" name="Group 5"/>
          <p:cNvGrpSpPr/>
          <p:nvPr/>
        </p:nvGrpSpPr>
        <p:grpSpPr>
          <a:xfrm>
            <a:off x="0" y="70913"/>
            <a:ext cx="9144000" cy="1053831"/>
            <a:chOff x="0" y="70913"/>
            <a:chExt cx="9144000" cy="1053831"/>
          </a:xfrm>
        </p:grpSpPr>
        <p:pic>
          <p:nvPicPr>
            <p:cNvPr id="7" name="Picture 6" descr="AFRL Shield.png"/>
            <p:cNvPicPr>
              <a:picLocks noChangeAspect="1"/>
            </p:cNvPicPr>
            <p:nvPr userDrawn="1"/>
          </p:nvPicPr>
          <p:blipFill>
            <a:blip r:embed="rId10" cstate="print"/>
            <a:stretch>
              <a:fillRect/>
            </a:stretch>
          </p:blipFill>
          <p:spPr>
            <a:xfrm>
              <a:off x="8007178" y="97740"/>
              <a:ext cx="936386" cy="935194"/>
            </a:xfrm>
            <a:prstGeom prst="rect">
              <a:avLst/>
            </a:prstGeom>
          </p:spPr>
        </p:pic>
        <p:pic>
          <p:nvPicPr>
            <p:cNvPr id="8" name="Picture 8" descr="blue_std"/>
            <p:cNvPicPr>
              <a:picLocks noChangeAspect="1" noChangeArrowheads="1"/>
            </p:cNvPicPr>
            <p:nvPr userDrawn="1"/>
          </p:nvPicPr>
          <p:blipFill>
            <a:blip r:embed="rId11" cstate="print"/>
            <a:srcRect l="14286" r="14286" b="19647"/>
            <a:stretch>
              <a:fillRect/>
            </a:stretch>
          </p:blipFill>
          <p:spPr bwMode="auto">
            <a:xfrm>
              <a:off x="111186" y="70913"/>
              <a:ext cx="1108013" cy="981823"/>
            </a:xfrm>
            <a:prstGeom prst="rect">
              <a:avLst/>
            </a:prstGeom>
            <a:noFill/>
            <a:ln w="9525">
              <a:noFill/>
              <a:miter lim="800000"/>
              <a:headEnd/>
              <a:tailEnd/>
            </a:ln>
          </p:spPr>
        </p:pic>
        <p:sp>
          <p:nvSpPr>
            <p:cNvPr id="11" name="Rectangle 73"/>
            <p:cNvSpPr>
              <a:spLocks noChangeArrowheads="1"/>
            </p:cNvSpPr>
            <p:nvPr userDrawn="1"/>
          </p:nvSpPr>
          <p:spPr bwMode="auto">
            <a:xfrm>
              <a:off x="0" y="1079025"/>
              <a:ext cx="9144000" cy="45719"/>
            </a:xfrm>
            <a:prstGeom prst="rect">
              <a:avLst/>
            </a:prstGeom>
            <a:solidFill>
              <a:srgbClr val="000099"/>
            </a:solidFill>
            <a:ln w="9525">
              <a:noFill/>
              <a:miter lim="800000"/>
              <a:headEnd/>
              <a:tailEnd/>
            </a:ln>
            <a:effectLst/>
          </p:spPr>
          <p:txBody>
            <a:bodyPr anchor="ctr" anchorCtr="1"/>
            <a:lstStyle/>
            <a:p>
              <a:pPr algn="ctr"/>
              <a:endParaRPr lang="en-US"/>
            </a:p>
          </p:txBody>
        </p:sp>
      </p:grpSp>
    </p:spTree>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half" idx="2"/>
          </p:nvPr>
        </p:nvSpPr>
        <p:spPr>
          <a:xfrm>
            <a:off x="4038600" y="1219200"/>
            <a:ext cx="4876800" cy="1981199"/>
          </a:xfrm>
        </p:spPr>
        <p:txBody>
          <a:bodyPr/>
          <a:lstStyle/>
          <a:p>
            <a:pPr algn="ctr"/>
            <a:r>
              <a:rPr lang="en-US" dirty="0" smtClean="0">
                <a:effectLst>
                  <a:outerShdw blurRad="38100" dist="38100" dir="2700000" algn="tl">
                    <a:srgbClr val="000000">
                      <a:alpha val="43137"/>
                    </a:srgbClr>
                  </a:outerShdw>
                </a:effectLst>
              </a:rPr>
              <a:t>Physics of the Geospace Response to Powerful HF Radio Waves</a:t>
            </a:r>
            <a:endParaRPr lang="en-US" dirty="0">
              <a:solidFill>
                <a:srgbClr val="001ED4"/>
              </a:solidFill>
            </a:endParaRPr>
          </a:p>
        </p:txBody>
      </p:sp>
      <p:sp>
        <p:nvSpPr>
          <p:cNvPr id="22" name="Content Placeholder 21"/>
          <p:cNvSpPr>
            <a:spLocks noGrp="1"/>
          </p:cNvSpPr>
          <p:nvPr>
            <p:ph sz="half" idx="10"/>
          </p:nvPr>
        </p:nvSpPr>
        <p:spPr>
          <a:xfrm>
            <a:off x="4648200" y="3276600"/>
            <a:ext cx="4343400" cy="533400"/>
          </a:xfrm>
        </p:spPr>
        <p:txBody>
          <a:bodyPr/>
          <a:lstStyle/>
          <a:p>
            <a:r>
              <a:rPr lang="en-US" sz="1400" dirty="0" smtClean="0">
                <a:latin typeface="+mj-lt"/>
              </a:rPr>
              <a:t>HAARP-Resonance Workshop, 8-9 November 2011</a:t>
            </a:r>
            <a:endParaRPr lang="en-US" sz="1400" dirty="0">
              <a:latin typeface="+mj-lt"/>
            </a:endParaRPr>
          </a:p>
        </p:txBody>
      </p:sp>
      <p:sp>
        <p:nvSpPr>
          <p:cNvPr id="23" name="Content Placeholder 22"/>
          <p:cNvSpPr>
            <a:spLocks noGrp="1"/>
          </p:cNvSpPr>
          <p:nvPr>
            <p:ph sz="half" idx="11"/>
          </p:nvPr>
        </p:nvSpPr>
        <p:spPr>
          <a:xfrm>
            <a:off x="4648200" y="4038600"/>
            <a:ext cx="4038600" cy="1905000"/>
          </a:xfrm>
        </p:spPr>
        <p:txBody>
          <a:bodyPr/>
          <a:lstStyle/>
          <a:p>
            <a:pPr defTabSz="960438" fontAlgn="auto">
              <a:spcBef>
                <a:spcPct val="25000"/>
              </a:spcBef>
              <a:spcAft>
                <a:spcPct val="10000"/>
              </a:spcAft>
              <a:defRPr/>
            </a:pPr>
            <a:r>
              <a:rPr lang="en-US" sz="3200" dirty="0" smtClean="0"/>
              <a:t>Evgeny  Mishin</a:t>
            </a:r>
            <a:endParaRPr lang="en-US" altLang="zh-TW" sz="3200" dirty="0" smtClean="0"/>
          </a:p>
          <a:p>
            <a:pPr defTabSz="960438" fontAlgn="auto">
              <a:spcBef>
                <a:spcPct val="25000"/>
              </a:spcBef>
              <a:spcAft>
                <a:spcPct val="10000"/>
              </a:spcAft>
              <a:defRPr/>
            </a:pPr>
            <a:r>
              <a:rPr lang="en-US" dirty="0" smtClean="0"/>
              <a:t>Space Vehicles Directorate</a:t>
            </a:r>
          </a:p>
          <a:p>
            <a:pPr defTabSz="960438" fontAlgn="auto">
              <a:spcBef>
                <a:spcPct val="25000"/>
              </a:spcBef>
              <a:spcAft>
                <a:spcPct val="10000"/>
              </a:spcAft>
              <a:defRPr/>
            </a:pPr>
            <a:r>
              <a:rPr lang="en-US" dirty="0" smtClean="0"/>
              <a:t> Air Force Research Laboratory</a:t>
            </a:r>
          </a:p>
          <a:p>
            <a:endParaRPr lang="en-US" dirty="0"/>
          </a:p>
        </p:txBody>
      </p:sp>
      <p:sp>
        <p:nvSpPr>
          <p:cNvPr id="6" name="Rectangle 5"/>
          <p:cNvSpPr/>
          <p:nvPr/>
        </p:nvSpPr>
        <p:spPr>
          <a:xfrm>
            <a:off x="4648200" y="5867400"/>
            <a:ext cx="4343400" cy="584775"/>
          </a:xfrm>
          <a:prstGeom prst="rect">
            <a:avLst/>
          </a:prstGeom>
        </p:spPr>
        <p:txBody>
          <a:bodyPr wrap="square">
            <a:spAutoFit/>
          </a:bodyPr>
          <a:lstStyle/>
          <a:p>
            <a:pPr algn="r"/>
            <a:r>
              <a:rPr lang="en-US" sz="1600" i="1" dirty="0" smtClean="0">
                <a:solidFill>
                  <a:schemeClr val="tx1"/>
                </a:solidFill>
              </a:rPr>
              <a:t>Acknowledgments: Chin Lin, </a:t>
            </a:r>
            <a:r>
              <a:rPr lang="en-US" sz="1600" i="1" smtClean="0">
                <a:solidFill>
                  <a:schemeClr val="tx1"/>
                </a:solidFill>
              </a:rPr>
              <a:t>Todd Pedersen </a:t>
            </a:r>
            <a:r>
              <a:rPr lang="en-US" sz="1600" i="1" dirty="0" smtClean="0">
                <a:solidFill>
                  <a:schemeClr val="tx1"/>
                </a:solidFill>
              </a:rPr>
              <a:t>of AFRL and Gennady </a:t>
            </a:r>
            <a:r>
              <a:rPr lang="en-US" sz="1600" i="1" dirty="0" err="1" smtClean="0">
                <a:solidFill>
                  <a:schemeClr val="tx1"/>
                </a:solidFill>
              </a:rPr>
              <a:t>Milikh</a:t>
            </a:r>
            <a:r>
              <a:rPr lang="en-US" sz="1600" i="1" dirty="0" smtClean="0">
                <a:solidFill>
                  <a:schemeClr val="tx1"/>
                </a:solidFill>
              </a:rPr>
              <a:t> of  UMD  </a:t>
            </a:r>
            <a:endParaRPr lang="en-US" sz="1600"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26"/>
          <p:cNvSpPr txBox="1">
            <a:spLocks noChangeArrowheads="1"/>
          </p:cNvSpPr>
          <p:nvPr/>
        </p:nvSpPr>
        <p:spPr>
          <a:xfrm>
            <a:off x="1676400" y="228600"/>
            <a:ext cx="6324600" cy="533400"/>
          </a:xfrm>
          <a:prstGeom prst="rect">
            <a:avLst/>
          </a:prstGeom>
        </p:spPr>
        <p:txBody>
          <a:bodyPr/>
          <a:lstStyle/>
          <a:p>
            <a:pPr eaLnBrk="0" hangingPunct="0">
              <a:spcBef>
                <a:spcPct val="0"/>
              </a:spcBef>
              <a:defRPr/>
            </a:pPr>
            <a:r>
              <a:rPr lang="en-US" sz="4000" dirty="0" smtClean="0">
                <a:solidFill>
                  <a:schemeClr val="tx1"/>
                </a:solidFill>
                <a:latin typeface="+mj-lt"/>
                <a:ea typeface="+mj-ea"/>
                <a:cs typeface="+mj-cs"/>
              </a:rPr>
              <a:t>Ducts and Ion Outflows</a:t>
            </a:r>
            <a:endParaRPr lang="en-US" sz="2400" i="1" dirty="0">
              <a:solidFill>
                <a:schemeClr val="tx1"/>
              </a:solidFill>
              <a:effectLst>
                <a:outerShdw blurRad="38100" dist="38100" dir="2700000" algn="tl">
                  <a:srgbClr val="C0C0C0"/>
                </a:outerShdw>
              </a:effectLst>
              <a:latin typeface="+mj-lt"/>
              <a:ea typeface="+mj-ea"/>
              <a:cs typeface="+mj-cs"/>
            </a:endParaRPr>
          </a:p>
        </p:txBody>
      </p:sp>
      <p:sp>
        <p:nvSpPr>
          <p:cNvPr id="12" name="TextBox 11"/>
          <p:cNvSpPr txBox="1"/>
          <p:nvPr/>
        </p:nvSpPr>
        <p:spPr>
          <a:xfrm>
            <a:off x="609600" y="6096000"/>
            <a:ext cx="2061631" cy="276999"/>
          </a:xfrm>
          <a:prstGeom prst="rect">
            <a:avLst/>
          </a:prstGeom>
          <a:solidFill>
            <a:schemeClr val="tx1"/>
          </a:solidFill>
        </p:spPr>
        <p:txBody>
          <a:bodyPr wrap="square" rtlCol="0">
            <a:spAutoFit/>
          </a:bodyPr>
          <a:lstStyle/>
          <a:p>
            <a:r>
              <a:rPr lang="en-US" dirty="0" smtClean="0">
                <a:solidFill>
                  <a:schemeClr val="bg1"/>
                </a:solidFill>
              </a:rPr>
              <a:t>Milikh et al., GRL, 2010</a:t>
            </a:r>
            <a:endParaRPr lang="en-US" dirty="0">
              <a:solidFill>
                <a:schemeClr val="bg1"/>
              </a:solidFill>
            </a:endParaRPr>
          </a:p>
        </p:txBody>
      </p:sp>
      <p:grpSp>
        <p:nvGrpSpPr>
          <p:cNvPr id="14" name="Group 69"/>
          <p:cNvGrpSpPr>
            <a:grpSpLocks/>
          </p:cNvGrpSpPr>
          <p:nvPr/>
        </p:nvGrpSpPr>
        <p:grpSpPr bwMode="auto">
          <a:xfrm>
            <a:off x="152400" y="1295400"/>
            <a:ext cx="4419600" cy="4572000"/>
            <a:chOff x="4789501" y="3430596"/>
            <a:chExt cx="4254579" cy="4572996"/>
          </a:xfrm>
        </p:grpSpPr>
        <p:pic>
          <p:nvPicPr>
            <p:cNvPr id="15" name="Picture 5"/>
            <p:cNvPicPr>
              <a:picLocks noChangeAspect="1" noChangeArrowheads="1"/>
            </p:cNvPicPr>
            <p:nvPr/>
          </p:nvPicPr>
          <p:blipFill>
            <a:blip r:embed="rId3" cstate="print"/>
            <a:srcRect/>
            <a:stretch>
              <a:fillRect/>
            </a:stretch>
          </p:blipFill>
          <p:spPr bwMode="auto">
            <a:xfrm>
              <a:off x="5717773" y="3430596"/>
              <a:ext cx="3326307" cy="4572996"/>
            </a:xfrm>
            <a:prstGeom prst="rect">
              <a:avLst/>
            </a:prstGeom>
            <a:noFill/>
            <a:ln w="9525">
              <a:solidFill>
                <a:srgbClr val="002060"/>
              </a:solidFill>
              <a:miter lim="800000"/>
              <a:headEnd/>
              <a:tailEnd/>
            </a:ln>
          </p:spPr>
        </p:pic>
        <p:sp>
          <p:nvSpPr>
            <p:cNvPr id="16" name="Text Box 44"/>
            <p:cNvSpPr txBox="1">
              <a:spLocks noChangeArrowheads="1"/>
            </p:cNvSpPr>
            <p:nvPr/>
          </p:nvSpPr>
          <p:spPr bwMode="auto">
            <a:xfrm>
              <a:off x="4789501" y="3811679"/>
              <a:ext cx="835356" cy="492443"/>
            </a:xfrm>
            <a:prstGeom prst="rect">
              <a:avLst/>
            </a:prstGeom>
            <a:noFill/>
            <a:ln w="9525">
              <a:noFill/>
              <a:miter lim="800000"/>
              <a:headEnd/>
              <a:tailEnd/>
            </a:ln>
          </p:spPr>
          <p:txBody>
            <a:bodyPr lIns="0" tIns="0" rIns="0" bIns="0">
              <a:spAutoFit/>
            </a:bodyPr>
            <a:lstStyle/>
            <a:p>
              <a:r>
                <a:rPr lang="en-US" sz="1600" b="1" dirty="0">
                  <a:solidFill>
                    <a:srgbClr val="002060"/>
                  </a:solidFill>
                  <a:latin typeface="Calibri" pitchFamily="34" charset="0"/>
                </a:rPr>
                <a:t>Density ducts</a:t>
              </a:r>
            </a:p>
          </p:txBody>
        </p:sp>
        <p:sp>
          <p:nvSpPr>
            <p:cNvPr id="17" name="Text Box 44"/>
            <p:cNvSpPr txBox="1">
              <a:spLocks noChangeArrowheads="1"/>
            </p:cNvSpPr>
            <p:nvPr/>
          </p:nvSpPr>
          <p:spPr bwMode="auto">
            <a:xfrm>
              <a:off x="4967006" y="5072111"/>
              <a:ext cx="578451" cy="492550"/>
            </a:xfrm>
            <a:prstGeom prst="rect">
              <a:avLst/>
            </a:prstGeom>
            <a:noFill/>
            <a:ln w="9525">
              <a:noFill/>
              <a:miter lim="800000"/>
              <a:headEnd/>
              <a:tailEnd/>
            </a:ln>
          </p:spPr>
          <p:txBody>
            <a:bodyPr lIns="0" tIns="0" rIns="0" bIns="0">
              <a:spAutoFit/>
            </a:bodyPr>
            <a:lstStyle/>
            <a:p>
              <a:r>
                <a:rPr lang="en-US" sz="1600" b="1" dirty="0">
                  <a:solidFill>
                    <a:srgbClr val="002060"/>
                  </a:solidFill>
                  <a:latin typeface="Calibri" pitchFamily="34" charset="0"/>
                </a:rPr>
                <a:t>O</a:t>
              </a:r>
              <a:r>
                <a:rPr lang="en-US" sz="1600" b="1" baseline="30000" dirty="0">
                  <a:solidFill>
                    <a:srgbClr val="002060"/>
                  </a:solidFill>
                  <a:latin typeface="Calibri" pitchFamily="34" charset="0"/>
                </a:rPr>
                <a:t>+</a:t>
              </a:r>
              <a:r>
                <a:rPr lang="en-US" sz="1600" b="1" dirty="0">
                  <a:solidFill>
                    <a:srgbClr val="002060"/>
                  </a:solidFill>
                  <a:latin typeface="Calibri" pitchFamily="34" charset="0"/>
                </a:rPr>
                <a:t>/n</a:t>
              </a:r>
              <a:r>
                <a:rPr lang="en-US" sz="1600" b="1" baseline="-25000" dirty="0">
                  <a:solidFill>
                    <a:srgbClr val="002060"/>
                  </a:solidFill>
                  <a:latin typeface="Calibri" pitchFamily="34" charset="0"/>
                </a:rPr>
                <a:t>e</a:t>
              </a:r>
              <a:r>
                <a:rPr lang="en-US" sz="1600" b="1" dirty="0">
                  <a:solidFill>
                    <a:srgbClr val="002060"/>
                  </a:solidFill>
                  <a:latin typeface="Calibri" pitchFamily="34" charset="0"/>
                </a:rPr>
                <a:t> ratio</a:t>
              </a:r>
              <a:endParaRPr lang="en-US" sz="1600" b="1" baseline="-25000" dirty="0">
                <a:solidFill>
                  <a:srgbClr val="002060"/>
                </a:solidFill>
                <a:latin typeface="Calibri" pitchFamily="34" charset="0"/>
              </a:endParaRPr>
            </a:p>
          </p:txBody>
        </p:sp>
        <p:sp>
          <p:nvSpPr>
            <p:cNvPr id="18" name="Text Box 44"/>
            <p:cNvSpPr txBox="1">
              <a:spLocks noChangeArrowheads="1"/>
            </p:cNvSpPr>
            <p:nvPr/>
          </p:nvSpPr>
          <p:spPr bwMode="auto">
            <a:xfrm>
              <a:off x="4914754" y="6273952"/>
              <a:ext cx="674248" cy="738825"/>
            </a:xfrm>
            <a:prstGeom prst="rect">
              <a:avLst/>
            </a:prstGeom>
            <a:noFill/>
            <a:ln w="9525">
              <a:noFill/>
              <a:miter lim="800000"/>
              <a:headEnd/>
              <a:tailEnd/>
            </a:ln>
          </p:spPr>
          <p:txBody>
            <a:bodyPr lIns="0" tIns="0" rIns="0" bIns="0">
              <a:spAutoFit/>
            </a:bodyPr>
            <a:lstStyle/>
            <a:p>
              <a:r>
                <a:rPr lang="en-US" sz="1600" b="1" dirty="0">
                  <a:solidFill>
                    <a:srgbClr val="002060"/>
                  </a:solidFill>
                  <a:latin typeface="Calibri" pitchFamily="34" charset="0"/>
                </a:rPr>
                <a:t>Ion vertical velocity</a:t>
              </a:r>
            </a:p>
          </p:txBody>
        </p:sp>
      </p:grpSp>
      <p:cxnSp>
        <p:nvCxnSpPr>
          <p:cNvPr id="23" name="Straight Arrow Connector 22"/>
          <p:cNvCxnSpPr/>
          <p:nvPr/>
        </p:nvCxnSpPr>
        <p:spPr>
          <a:xfrm rot="5400000" flipH="1" flipV="1">
            <a:off x="3047206" y="5105400"/>
            <a:ext cx="153194" cy="794"/>
          </a:xfrm>
          <a:prstGeom prst="straightConnector1">
            <a:avLst/>
          </a:prstGeom>
          <a:ln w="38100">
            <a:solidFill>
              <a:schemeClr val="accent3">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800600" y="1219200"/>
            <a:ext cx="4038600" cy="5279886"/>
            <a:chOff x="5105400" y="1219200"/>
            <a:chExt cx="3733800" cy="5279886"/>
          </a:xfrm>
        </p:grpSpPr>
        <p:grpSp>
          <p:nvGrpSpPr>
            <p:cNvPr id="19" name="Group 18"/>
            <p:cNvGrpSpPr/>
            <p:nvPr/>
          </p:nvGrpSpPr>
          <p:grpSpPr>
            <a:xfrm>
              <a:off x="5105400" y="1219200"/>
              <a:ext cx="3733800" cy="5279886"/>
              <a:chOff x="533400" y="1219200"/>
              <a:chExt cx="3581400" cy="5279886"/>
            </a:xfrm>
          </p:grpSpPr>
          <p:pic>
            <p:nvPicPr>
              <p:cNvPr id="20" name="Picture 13" descr="F15_2009_Nov11.bmp"/>
              <p:cNvPicPr>
                <a:picLocks noChangeAspect="1"/>
              </p:cNvPicPr>
              <p:nvPr/>
            </p:nvPicPr>
            <p:blipFill>
              <a:blip r:embed="rId4" cstate="print"/>
              <a:srcRect/>
              <a:stretch>
                <a:fillRect/>
              </a:stretch>
            </p:blipFill>
            <p:spPr bwMode="auto">
              <a:xfrm>
                <a:off x="533400" y="1219200"/>
                <a:ext cx="3581400" cy="4572000"/>
              </a:xfrm>
              <a:prstGeom prst="rect">
                <a:avLst/>
              </a:prstGeom>
              <a:noFill/>
              <a:ln w="9525">
                <a:noFill/>
                <a:miter lim="800000"/>
                <a:headEnd/>
                <a:tailEnd/>
              </a:ln>
            </p:spPr>
          </p:pic>
          <p:sp>
            <p:nvSpPr>
              <p:cNvPr id="21" name="TextBox 20"/>
              <p:cNvSpPr txBox="1"/>
              <p:nvPr/>
            </p:nvSpPr>
            <p:spPr>
              <a:xfrm>
                <a:off x="871268" y="5791200"/>
                <a:ext cx="2816025" cy="707886"/>
              </a:xfrm>
              <a:prstGeom prst="rect">
                <a:avLst/>
              </a:prstGeom>
              <a:noFill/>
            </p:spPr>
            <p:txBody>
              <a:bodyPr wrap="square">
                <a:spAutoFit/>
              </a:bodyPr>
              <a:lstStyle/>
              <a:p>
                <a:pPr algn="l">
                  <a:spcBef>
                    <a:spcPct val="0"/>
                  </a:spcBef>
                  <a:defRPr/>
                </a:pPr>
                <a:r>
                  <a:rPr lang="en-US" sz="2000" dirty="0" smtClean="0">
                    <a:solidFill>
                      <a:schemeClr val="tx1"/>
                    </a:solidFill>
                    <a:latin typeface="+mj-lt"/>
                  </a:rPr>
                  <a:t>Observed during the period of descending APLs</a:t>
                </a:r>
                <a:endParaRPr lang="en-US" sz="2000" dirty="0">
                  <a:solidFill>
                    <a:schemeClr val="tx1"/>
                  </a:solidFill>
                  <a:latin typeface="+mj-lt"/>
                </a:endParaRPr>
              </a:p>
            </p:txBody>
          </p:sp>
        </p:grpSp>
        <p:cxnSp>
          <p:nvCxnSpPr>
            <p:cNvPr id="25" name="Straight Arrow Connector 24"/>
            <p:cNvCxnSpPr/>
            <p:nvPr/>
          </p:nvCxnSpPr>
          <p:spPr>
            <a:xfrm rot="5400000" flipH="1" flipV="1">
              <a:off x="7238206" y="5181600"/>
              <a:ext cx="153194" cy="794"/>
            </a:xfrm>
            <a:prstGeom prst="straightConnector1">
              <a:avLst/>
            </a:prstGeom>
            <a:ln w="38100">
              <a:solidFill>
                <a:schemeClr val="accent3">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i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95BE9AC-48A4-4E6E-B361-94ACBEF56986}" type="slidenum">
              <a:rPr lang="en-US" b="0">
                <a:solidFill>
                  <a:schemeClr val="tx1">
                    <a:tint val="75000"/>
                  </a:schemeClr>
                </a:solidFill>
                <a:latin typeface="+mn-lt"/>
              </a:rPr>
              <a:pPr algn="r" fontAlgn="auto">
                <a:spcBef>
                  <a:spcPts val="0"/>
                </a:spcBef>
                <a:spcAft>
                  <a:spcPts val="0"/>
                </a:spcAft>
                <a:defRPr/>
              </a:pPr>
              <a:t>11</a:t>
            </a:fld>
            <a:endParaRPr lang="en-US" b="0">
              <a:solidFill>
                <a:schemeClr val="tx1">
                  <a:tint val="75000"/>
                </a:schemeClr>
              </a:solidFill>
              <a:latin typeface="+mn-lt"/>
            </a:endParaRPr>
          </a:p>
        </p:txBody>
      </p:sp>
      <p:sp>
        <p:nvSpPr>
          <p:cNvPr id="20484" name="Text Box 8"/>
          <p:cNvSpPr txBox="1">
            <a:spLocks noChangeArrowheads="1"/>
          </p:cNvSpPr>
          <p:nvPr/>
        </p:nvSpPr>
        <p:spPr bwMode="auto">
          <a:xfrm>
            <a:off x="762000" y="304800"/>
            <a:ext cx="7467599" cy="769429"/>
          </a:xfrm>
          <a:prstGeom prst="rect">
            <a:avLst/>
          </a:prstGeom>
          <a:noFill/>
          <a:ln w="9525">
            <a:noFill/>
            <a:miter lim="800000"/>
            <a:headEnd/>
            <a:tailEnd/>
          </a:ln>
        </p:spPr>
        <p:txBody>
          <a:bodyPr wrap="square" lIns="91429" tIns="45714" rIns="91429" bIns="45714">
            <a:spAutoFit/>
          </a:bodyPr>
          <a:lstStyle/>
          <a:p>
            <a:pPr>
              <a:spcBef>
                <a:spcPct val="0"/>
              </a:spcBef>
              <a:defRPr/>
            </a:pPr>
            <a:r>
              <a:rPr lang="en-US" sz="4400" dirty="0" smtClean="0">
                <a:solidFill>
                  <a:schemeClr val="tx1"/>
                </a:solidFill>
                <a:latin typeface="+mn-lt"/>
              </a:rPr>
              <a:t>Simulation</a:t>
            </a:r>
            <a:r>
              <a:rPr lang="en-US" sz="4000" dirty="0" smtClean="0">
                <a:solidFill>
                  <a:schemeClr val="tx1"/>
                </a:solidFill>
                <a:latin typeface="+mn-lt"/>
              </a:rPr>
              <a:t>s</a:t>
            </a:r>
            <a:endParaRPr lang="en-US" sz="4400" dirty="0">
              <a:solidFill>
                <a:schemeClr val="tx1"/>
              </a:solidFill>
              <a:latin typeface="+mn-lt"/>
            </a:endParaRPr>
          </a:p>
        </p:txBody>
      </p:sp>
      <p:pic>
        <p:nvPicPr>
          <p:cNvPr id="16388" name="Picture 2"/>
          <p:cNvPicPr>
            <a:picLocks noChangeAspect="1"/>
          </p:cNvPicPr>
          <p:nvPr/>
        </p:nvPicPr>
        <p:blipFill>
          <a:blip r:embed="rId3" cstate="print"/>
          <a:srcRect/>
          <a:stretch>
            <a:fillRect/>
          </a:stretch>
        </p:blipFill>
        <p:spPr bwMode="auto">
          <a:xfrm>
            <a:off x="228600" y="1143000"/>
            <a:ext cx="4114800" cy="3962400"/>
          </a:xfrm>
          <a:prstGeom prst="rect">
            <a:avLst/>
          </a:prstGeom>
          <a:noFill/>
          <a:ln w="9525">
            <a:noFill/>
            <a:miter lim="800000"/>
            <a:headEnd/>
            <a:tailEnd/>
          </a:ln>
        </p:spPr>
      </p:pic>
      <p:sp>
        <p:nvSpPr>
          <p:cNvPr id="20487" name="TextBox 4"/>
          <p:cNvSpPr txBox="1">
            <a:spLocks noChangeArrowheads="1"/>
          </p:cNvSpPr>
          <p:nvPr/>
        </p:nvSpPr>
        <p:spPr bwMode="auto">
          <a:xfrm>
            <a:off x="228600" y="5001161"/>
            <a:ext cx="4191000" cy="1323439"/>
          </a:xfrm>
          <a:prstGeom prst="rect">
            <a:avLst/>
          </a:prstGeom>
          <a:noFill/>
          <a:ln w="9525">
            <a:noFill/>
            <a:miter lim="800000"/>
            <a:headEnd/>
            <a:tailEnd/>
          </a:ln>
        </p:spPr>
        <p:txBody>
          <a:bodyPr wrap="square">
            <a:spAutoFit/>
          </a:bodyPr>
          <a:lstStyle/>
          <a:p>
            <a:pPr algn="l">
              <a:spcBef>
                <a:spcPct val="0"/>
              </a:spcBef>
              <a:buFont typeface="Arial" pitchFamily="34" charset="0"/>
              <a:buChar char="•"/>
              <a:defRPr/>
            </a:pPr>
            <a:r>
              <a:rPr lang="en-US" sz="1600" dirty="0" smtClean="0">
                <a:solidFill>
                  <a:schemeClr val="tx1"/>
                </a:solidFill>
                <a:latin typeface="+mj-lt"/>
              </a:rPr>
              <a:t> </a:t>
            </a:r>
            <a:r>
              <a:rPr lang="en-US" sz="1600" dirty="0">
                <a:solidFill>
                  <a:schemeClr val="tx1"/>
                </a:solidFill>
                <a:latin typeface="+mj-lt"/>
              </a:rPr>
              <a:t>2-min steps. </a:t>
            </a:r>
          </a:p>
          <a:p>
            <a:pPr algn="l">
              <a:spcBef>
                <a:spcPct val="0"/>
              </a:spcBef>
              <a:buFont typeface="Arial" pitchFamily="34" charset="0"/>
              <a:buChar char="•"/>
              <a:defRPr/>
            </a:pPr>
            <a:r>
              <a:rPr lang="en-US" sz="1600" dirty="0">
                <a:solidFill>
                  <a:schemeClr val="tx1"/>
                </a:solidFill>
                <a:latin typeface="+mj-lt"/>
              </a:rPr>
              <a:t>Two experimental values on the left are </a:t>
            </a:r>
            <a:r>
              <a:rPr lang="en-US" sz="1600" dirty="0" smtClean="0">
                <a:solidFill>
                  <a:schemeClr val="tx1"/>
                </a:solidFill>
                <a:latin typeface="+mj-lt"/>
              </a:rPr>
              <a:t>from ionosonde  </a:t>
            </a:r>
            <a:r>
              <a:rPr lang="en-US" sz="1600" dirty="0">
                <a:solidFill>
                  <a:schemeClr val="tx1"/>
                </a:solidFill>
                <a:latin typeface="+mj-lt"/>
              </a:rPr>
              <a:t>skymaps and  that on the right is </a:t>
            </a:r>
            <a:r>
              <a:rPr lang="en-US" sz="1600" dirty="0" smtClean="0">
                <a:solidFill>
                  <a:schemeClr val="tx1"/>
                </a:solidFill>
                <a:latin typeface="+mj-lt"/>
              </a:rPr>
              <a:t>from </a:t>
            </a:r>
            <a:r>
              <a:rPr lang="en-US" sz="1600" dirty="0">
                <a:solidFill>
                  <a:schemeClr val="tx1"/>
                </a:solidFill>
                <a:latin typeface="+mj-lt"/>
              </a:rPr>
              <a:t>DMSP </a:t>
            </a:r>
            <a:r>
              <a:rPr lang="en-US" sz="1600" dirty="0" smtClean="0">
                <a:solidFill>
                  <a:schemeClr val="tx1"/>
                </a:solidFill>
                <a:latin typeface="+mj-lt"/>
              </a:rPr>
              <a:t>F15. </a:t>
            </a:r>
            <a:endParaRPr lang="en-US" sz="1600" dirty="0">
              <a:solidFill>
                <a:schemeClr val="tx1"/>
              </a:solidFill>
              <a:latin typeface="+mj-lt"/>
            </a:endParaRPr>
          </a:p>
          <a:p>
            <a:pPr algn="l">
              <a:spcBef>
                <a:spcPct val="0"/>
              </a:spcBef>
              <a:buFont typeface="Arial" pitchFamily="34" charset="0"/>
              <a:buChar char="•"/>
              <a:defRPr/>
            </a:pPr>
            <a:r>
              <a:rPr lang="en-US" sz="1600" dirty="0">
                <a:solidFill>
                  <a:schemeClr val="tx1"/>
                </a:solidFill>
                <a:latin typeface="+mj-lt"/>
              </a:rPr>
              <a:t>Match after 6 min in </a:t>
            </a:r>
            <a:r>
              <a:rPr lang="en-US" sz="1600" dirty="0" smtClean="0">
                <a:solidFill>
                  <a:schemeClr val="tx1"/>
                </a:solidFill>
                <a:latin typeface="+mj-lt"/>
              </a:rPr>
              <a:t>the strongest </a:t>
            </a:r>
            <a:r>
              <a:rPr lang="en-US" sz="1600" dirty="0">
                <a:solidFill>
                  <a:schemeClr val="tx1"/>
                </a:solidFill>
                <a:latin typeface="+mj-lt"/>
              </a:rPr>
              <a:t>heating.</a:t>
            </a:r>
          </a:p>
        </p:txBody>
      </p:sp>
      <p:sp>
        <p:nvSpPr>
          <p:cNvPr id="6" name="TextBox 5"/>
          <p:cNvSpPr txBox="1"/>
          <p:nvPr/>
        </p:nvSpPr>
        <p:spPr>
          <a:xfrm>
            <a:off x="228600" y="6400800"/>
            <a:ext cx="2061631" cy="276999"/>
          </a:xfrm>
          <a:prstGeom prst="rect">
            <a:avLst/>
          </a:prstGeom>
          <a:solidFill>
            <a:schemeClr val="tx1"/>
          </a:solidFill>
        </p:spPr>
        <p:txBody>
          <a:bodyPr wrap="square" rtlCol="0">
            <a:spAutoFit/>
          </a:bodyPr>
          <a:lstStyle/>
          <a:p>
            <a:r>
              <a:rPr lang="en-US" dirty="0" smtClean="0">
                <a:solidFill>
                  <a:schemeClr val="bg1"/>
                </a:solidFill>
              </a:rPr>
              <a:t>Milikh et al., GRL, 2010</a:t>
            </a:r>
            <a:endParaRPr lang="en-US" dirty="0">
              <a:solidFill>
                <a:schemeClr val="bg1"/>
              </a:solidFill>
            </a:endParaRPr>
          </a:p>
        </p:txBody>
      </p:sp>
      <p:sp>
        <p:nvSpPr>
          <p:cNvPr id="12" name="TextBox 11"/>
          <p:cNvSpPr txBox="1"/>
          <p:nvPr/>
        </p:nvSpPr>
        <p:spPr>
          <a:xfrm>
            <a:off x="4724400" y="4692640"/>
            <a:ext cx="4267200" cy="1708160"/>
          </a:xfrm>
          <a:prstGeom prst="rect">
            <a:avLst/>
          </a:prstGeom>
          <a:noFill/>
        </p:spPr>
        <p:txBody>
          <a:bodyPr wrap="square" rtlCol="0">
            <a:spAutoFit/>
          </a:bodyPr>
          <a:lstStyle/>
          <a:p>
            <a:pPr algn="l"/>
            <a:r>
              <a:rPr lang="en-US" sz="1400" dirty="0" smtClean="0">
                <a:solidFill>
                  <a:schemeClr val="tx1"/>
                </a:solidFill>
                <a:latin typeface="+mn-lt"/>
              </a:rPr>
              <a:t>Before heating (t = 0)  ions drift downward at  &lt; 20 m/s. </a:t>
            </a:r>
          </a:p>
          <a:p>
            <a:pPr algn="l"/>
            <a:r>
              <a:rPr lang="en-US" sz="1400" dirty="0" smtClean="0">
                <a:solidFill>
                  <a:schemeClr val="tx1"/>
                </a:solidFill>
                <a:latin typeface="+mn-lt"/>
              </a:rPr>
              <a:t>During heating (t= 3 min) ions drift upward at altitudes from 300 km to 1000 km and reach  160 m/s at 600 km.</a:t>
            </a:r>
          </a:p>
          <a:p>
            <a:pPr algn="l"/>
            <a:r>
              <a:rPr lang="en-US" sz="1400" dirty="0" smtClean="0">
                <a:solidFill>
                  <a:schemeClr val="tx1"/>
                </a:solidFill>
                <a:latin typeface="+mn-lt"/>
              </a:rPr>
              <a:t>After heating (t = 6 min) ions drift downward below 800 km and upward at higher altitudes </a:t>
            </a:r>
          </a:p>
          <a:p>
            <a:pPr algn="l"/>
            <a:r>
              <a:rPr lang="en-US" sz="1400" dirty="0" smtClean="0">
                <a:solidFill>
                  <a:schemeClr val="tx1"/>
                </a:solidFill>
                <a:latin typeface="+mn-lt"/>
              </a:rPr>
              <a:t>After cooling (t = 9 min) ions move downward   </a:t>
            </a:r>
            <a:endParaRPr lang="en-US" sz="1400" dirty="0">
              <a:solidFill>
                <a:schemeClr val="tx1"/>
              </a:solidFill>
              <a:latin typeface="+mn-lt"/>
            </a:endParaRPr>
          </a:p>
        </p:txBody>
      </p:sp>
      <p:sp>
        <p:nvSpPr>
          <p:cNvPr id="9" name="Rectangle 8"/>
          <p:cNvSpPr/>
          <p:nvPr/>
        </p:nvSpPr>
        <p:spPr>
          <a:xfrm>
            <a:off x="6934200" y="1295400"/>
            <a:ext cx="1284261" cy="630942"/>
          </a:xfrm>
          <a:prstGeom prst="rect">
            <a:avLst/>
          </a:prstGeom>
        </p:spPr>
        <p:txBody>
          <a:bodyPr wrap="none">
            <a:spAutoFit/>
          </a:bodyPr>
          <a:lstStyle/>
          <a:p>
            <a:r>
              <a:rPr lang="en-US" sz="1400" dirty="0" smtClean="0">
                <a:solidFill>
                  <a:schemeClr val="accent3">
                    <a:lumMod val="60000"/>
                    <a:lumOff val="40000"/>
                  </a:schemeClr>
                </a:solidFill>
                <a:latin typeface="+mn-lt"/>
              </a:rPr>
              <a:t>4 min  heating </a:t>
            </a:r>
          </a:p>
          <a:p>
            <a:r>
              <a:rPr lang="en-US" sz="1400" dirty="0" smtClean="0">
                <a:solidFill>
                  <a:schemeClr val="accent3">
                    <a:lumMod val="60000"/>
                    <a:lumOff val="40000"/>
                  </a:schemeClr>
                </a:solidFill>
                <a:latin typeface="+mn-lt"/>
              </a:rPr>
              <a:t>at 4000 K/ s</a:t>
            </a:r>
          </a:p>
        </p:txBody>
      </p:sp>
      <p:sp>
        <p:nvSpPr>
          <p:cNvPr id="10" name="Rectangle 9"/>
          <p:cNvSpPr/>
          <p:nvPr/>
        </p:nvSpPr>
        <p:spPr>
          <a:xfrm>
            <a:off x="1667526" y="990600"/>
            <a:ext cx="1007007" cy="523220"/>
          </a:xfrm>
          <a:prstGeom prst="rect">
            <a:avLst/>
          </a:prstGeom>
        </p:spPr>
        <p:txBody>
          <a:bodyPr wrap="none">
            <a:spAutoFit/>
          </a:bodyPr>
          <a:lstStyle/>
          <a:p>
            <a:r>
              <a:rPr lang="en-US" sz="2000" dirty="0" smtClean="0">
                <a:solidFill>
                  <a:schemeClr val="tx1"/>
                </a:solidFill>
                <a:latin typeface="Constantia" pitchFamily="18" charset="0"/>
              </a:rPr>
              <a:t>SAMI</a:t>
            </a:r>
            <a:r>
              <a:rPr lang="en-US" sz="2800" dirty="0" smtClean="0">
                <a:solidFill>
                  <a:schemeClr val="tx1"/>
                </a:solidFill>
                <a:latin typeface="Constantia" pitchFamily="18" charset="0"/>
              </a:rPr>
              <a:t>2</a:t>
            </a:r>
            <a:endParaRPr lang="en-US" sz="2000" dirty="0">
              <a:latin typeface="Constantia" pitchFamily="18" charset="0"/>
            </a:endParaRPr>
          </a:p>
        </p:txBody>
      </p:sp>
      <p:grpSp>
        <p:nvGrpSpPr>
          <p:cNvPr id="14" name="Group 13"/>
          <p:cNvGrpSpPr/>
          <p:nvPr/>
        </p:nvGrpSpPr>
        <p:grpSpPr>
          <a:xfrm>
            <a:off x="5257800" y="1142999"/>
            <a:ext cx="3124200" cy="3414749"/>
            <a:chOff x="4953000" y="1142999"/>
            <a:chExt cx="3124200" cy="3414749"/>
          </a:xfrm>
        </p:grpSpPr>
        <p:pic>
          <p:nvPicPr>
            <p:cNvPr id="1026" name="Picture 2"/>
            <p:cNvPicPr>
              <a:picLocks noChangeAspect="1" noChangeArrowheads="1"/>
            </p:cNvPicPr>
            <p:nvPr/>
          </p:nvPicPr>
          <p:blipFill>
            <a:blip r:embed="rId4" cstate="print"/>
            <a:srcRect/>
            <a:stretch>
              <a:fillRect/>
            </a:stretch>
          </p:blipFill>
          <p:spPr bwMode="auto">
            <a:xfrm>
              <a:off x="4953000" y="1142999"/>
              <a:ext cx="3124200" cy="3414749"/>
            </a:xfrm>
            <a:prstGeom prst="rect">
              <a:avLst/>
            </a:prstGeom>
            <a:noFill/>
            <a:ln w="9525">
              <a:noFill/>
              <a:miter lim="800000"/>
              <a:headEnd/>
              <a:tailEnd/>
            </a:ln>
          </p:spPr>
        </p:pic>
        <p:sp>
          <p:nvSpPr>
            <p:cNvPr id="13" name="TextBox 12"/>
            <p:cNvSpPr txBox="1"/>
            <p:nvPr/>
          </p:nvSpPr>
          <p:spPr>
            <a:xfrm>
              <a:off x="5257800" y="1154668"/>
              <a:ext cx="737061" cy="369332"/>
            </a:xfrm>
            <a:prstGeom prst="rect">
              <a:avLst/>
            </a:prstGeom>
            <a:noFill/>
          </p:spPr>
          <p:txBody>
            <a:bodyPr wrap="none" rtlCol="0">
              <a:spAutoFit/>
            </a:bodyPr>
            <a:lstStyle/>
            <a:p>
              <a:r>
                <a:rPr lang="en-US" sz="1800" dirty="0" smtClean="0">
                  <a:solidFill>
                    <a:schemeClr val="tx1"/>
                  </a:solidFill>
                  <a:latin typeface="Constantia" pitchFamily="18" charset="0"/>
                </a:rPr>
                <a:t>FLIP </a:t>
              </a:r>
              <a:endParaRPr lang="en-US" sz="1800" dirty="0">
                <a:solidFill>
                  <a:schemeClr val="tx1"/>
                </a:solidFill>
                <a:latin typeface="Constantia" pitchFamily="18"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95BE9AC-48A4-4E6E-B361-94ACBEF56986}" type="slidenum">
              <a:rPr lang="en-US" b="0">
                <a:solidFill>
                  <a:schemeClr val="tx1">
                    <a:tint val="75000"/>
                  </a:schemeClr>
                </a:solidFill>
                <a:latin typeface="+mn-lt"/>
              </a:rPr>
              <a:pPr algn="r" fontAlgn="auto">
                <a:spcBef>
                  <a:spcPts val="0"/>
                </a:spcBef>
                <a:spcAft>
                  <a:spcPts val="0"/>
                </a:spcAft>
                <a:defRPr/>
              </a:pPr>
              <a:t>12</a:t>
            </a:fld>
            <a:endParaRPr lang="en-US" b="0">
              <a:solidFill>
                <a:schemeClr val="tx1">
                  <a:tint val="75000"/>
                </a:schemeClr>
              </a:solidFill>
              <a:latin typeface="+mn-lt"/>
            </a:endParaRPr>
          </a:p>
        </p:txBody>
      </p:sp>
      <p:sp>
        <p:nvSpPr>
          <p:cNvPr id="20484" name="Text Box 8"/>
          <p:cNvSpPr txBox="1">
            <a:spLocks noChangeArrowheads="1"/>
          </p:cNvSpPr>
          <p:nvPr/>
        </p:nvSpPr>
        <p:spPr bwMode="auto">
          <a:xfrm>
            <a:off x="762001" y="381000"/>
            <a:ext cx="7467599" cy="707874"/>
          </a:xfrm>
          <a:prstGeom prst="rect">
            <a:avLst/>
          </a:prstGeom>
          <a:noFill/>
          <a:ln w="9525">
            <a:noFill/>
            <a:miter lim="800000"/>
            <a:headEnd/>
            <a:tailEnd/>
          </a:ln>
        </p:spPr>
        <p:txBody>
          <a:bodyPr wrap="square" lIns="91429" tIns="45714" rIns="91429" bIns="45714">
            <a:spAutoFit/>
          </a:bodyPr>
          <a:lstStyle/>
          <a:p>
            <a:pPr>
              <a:spcBef>
                <a:spcPct val="0"/>
              </a:spcBef>
              <a:defRPr/>
            </a:pPr>
            <a:r>
              <a:rPr lang="en-US" sz="4000" i="1" dirty="0" smtClean="0">
                <a:solidFill>
                  <a:schemeClr val="tx1"/>
                </a:solidFill>
                <a:latin typeface="+mn-lt"/>
              </a:rPr>
              <a:t>Simulation</a:t>
            </a:r>
            <a:r>
              <a:rPr lang="en-US" sz="3600" dirty="0" smtClean="0">
                <a:solidFill>
                  <a:schemeClr val="tx1"/>
                </a:solidFill>
                <a:latin typeface="+mn-lt"/>
              </a:rPr>
              <a:t>  vs. observations</a:t>
            </a:r>
            <a:endParaRPr lang="en-US" sz="4000" dirty="0">
              <a:solidFill>
                <a:schemeClr val="tx1"/>
              </a:solidFill>
              <a:latin typeface="+mn-lt"/>
            </a:endParaRPr>
          </a:p>
        </p:txBody>
      </p:sp>
      <p:sp>
        <p:nvSpPr>
          <p:cNvPr id="7" name="Rectangle 17"/>
          <p:cNvSpPr>
            <a:spLocks noChangeArrowheads="1"/>
          </p:cNvSpPr>
          <p:nvPr/>
        </p:nvSpPr>
        <p:spPr bwMode="auto">
          <a:xfrm>
            <a:off x="5638800" y="3925431"/>
            <a:ext cx="3276600" cy="2246769"/>
          </a:xfrm>
          <a:prstGeom prst="rect">
            <a:avLst/>
          </a:prstGeom>
          <a:noFill/>
          <a:ln w="9525">
            <a:solidFill>
              <a:schemeClr val="tx1"/>
            </a:solidFill>
            <a:miter lim="800000"/>
            <a:headEnd/>
            <a:tailEnd/>
          </a:ln>
        </p:spPr>
        <p:txBody>
          <a:bodyPr wrap="square">
            <a:spAutoFit/>
          </a:bodyPr>
          <a:lstStyle/>
          <a:p>
            <a:pPr algn="l">
              <a:buFont typeface="Wingdings" pitchFamily="2" charset="2"/>
              <a:buChar char="Ø"/>
            </a:pPr>
            <a:r>
              <a:rPr lang="en-US" sz="2000" dirty="0" smtClean="0">
                <a:solidFill>
                  <a:schemeClr val="tx1"/>
                </a:solidFill>
                <a:latin typeface="Calibri" pitchFamily="34" charset="0"/>
              </a:rPr>
              <a:t>Contradicts to the conventional </a:t>
            </a:r>
            <a:r>
              <a:rPr lang="en-US" sz="2000" i="1" dirty="0" smtClean="0">
                <a:solidFill>
                  <a:schemeClr val="tx1"/>
                </a:solidFill>
                <a:latin typeface="Calibri" pitchFamily="34" charset="0"/>
              </a:rPr>
              <a:t>fluid</a:t>
            </a:r>
            <a:r>
              <a:rPr lang="en-US" sz="2000" dirty="0" smtClean="0">
                <a:solidFill>
                  <a:schemeClr val="tx1"/>
                </a:solidFill>
                <a:latin typeface="Calibri" pitchFamily="34" charset="0"/>
              </a:rPr>
              <a:t> models</a:t>
            </a:r>
          </a:p>
          <a:p>
            <a:pPr algn="l">
              <a:buFont typeface="Wingdings" pitchFamily="2" charset="2"/>
              <a:buChar char="Ø"/>
            </a:pPr>
            <a:r>
              <a:rPr lang="en-US" sz="2000" dirty="0" smtClean="0">
                <a:solidFill>
                  <a:schemeClr val="tx1"/>
                </a:solidFill>
                <a:latin typeface="Calibri" pitchFamily="34" charset="0"/>
              </a:rPr>
              <a:t>Requires that heat transfer or/and suprathermal effects be accounted for. </a:t>
            </a:r>
          </a:p>
          <a:p>
            <a:pPr algn="l"/>
            <a:endParaRPr lang="en-US" sz="2000" dirty="0">
              <a:solidFill>
                <a:schemeClr val="tx1"/>
              </a:solidFill>
              <a:latin typeface="Calibri" pitchFamily="34" charset="0"/>
            </a:endParaRPr>
          </a:p>
        </p:txBody>
      </p:sp>
      <p:grpSp>
        <p:nvGrpSpPr>
          <p:cNvPr id="12" name="Group 11"/>
          <p:cNvGrpSpPr/>
          <p:nvPr/>
        </p:nvGrpSpPr>
        <p:grpSpPr>
          <a:xfrm>
            <a:off x="381000" y="1219200"/>
            <a:ext cx="4572000" cy="5410201"/>
            <a:chOff x="381000" y="1219200"/>
            <a:chExt cx="4572000" cy="5410201"/>
          </a:xfrm>
        </p:grpSpPr>
        <p:grpSp>
          <p:nvGrpSpPr>
            <p:cNvPr id="2" name="Group 6"/>
            <p:cNvGrpSpPr>
              <a:grpSpLocks/>
            </p:cNvGrpSpPr>
            <p:nvPr/>
          </p:nvGrpSpPr>
          <p:grpSpPr bwMode="auto">
            <a:xfrm>
              <a:off x="381000" y="1219200"/>
              <a:ext cx="4572000" cy="5410201"/>
              <a:chOff x="4648200" y="1219200"/>
              <a:chExt cx="3962400" cy="5712401"/>
            </a:xfrm>
          </p:grpSpPr>
          <p:pic>
            <p:nvPicPr>
              <p:cNvPr id="8" name="Picture 12" descr="F15_2010_Oct5.bmp"/>
              <p:cNvPicPr>
                <a:picLocks noChangeAspect="1"/>
              </p:cNvPicPr>
              <p:nvPr/>
            </p:nvPicPr>
            <p:blipFill>
              <a:blip r:embed="rId3" cstate="print"/>
              <a:srcRect/>
              <a:stretch>
                <a:fillRect/>
              </a:stretch>
            </p:blipFill>
            <p:spPr bwMode="auto">
              <a:xfrm>
                <a:off x="4648200" y="1219200"/>
                <a:ext cx="3962400" cy="4988293"/>
              </a:xfrm>
              <a:prstGeom prst="rect">
                <a:avLst/>
              </a:prstGeom>
              <a:noFill/>
              <a:ln w="9525">
                <a:noFill/>
                <a:miter lim="800000"/>
                <a:headEnd/>
                <a:tailEnd/>
              </a:ln>
            </p:spPr>
          </p:pic>
          <p:sp>
            <p:nvSpPr>
              <p:cNvPr id="9" name="TextBox 8"/>
              <p:cNvSpPr txBox="1"/>
              <p:nvPr/>
            </p:nvSpPr>
            <p:spPr>
              <a:xfrm>
                <a:off x="4876800" y="6184174"/>
                <a:ext cx="3733800" cy="747427"/>
              </a:xfrm>
              <a:prstGeom prst="rect">
                <a:avLst/>
              </a:prstGeom>
              <a:noFill/>
            </p:spPr>
            <p:txBody>
              <a:bodyPr wrap="square">
                <a:spAutoFit/>
              </a:bodyPr>
              <a:lstStyle/>
              <a:p>
                <a:pPr algn="l">
                  <a:spcBef>
                    <a:spcPct val="0"/>
                  </a:spcBef>
                  <a:defRPr/>
                </a:pPr>
                <a:r>
                  <a:rPr lang="en-US" sz="2000" dirty="0" smtClean="0">
                    <a:solidFill>
                      <a:schemeClr val="tx1"/>
                    </a:solidFill>
                    <a:latin typeface="+mj-lt"/>
                  </a:rPr>
                  <a:t>Observed in </a:t>
                </a:r>
                <a:r>
                  <a:rPr lang="en-US" sz="2000" i="1" dirty="0">
                    <a:solidFill>
                      <a:schemeClr val="tx1"/>
                    </a:solidFill>
                    <a:effectLst>
                      <a:outerShdw blurRad="38100" dist="38100" dir="2700000" algn="tl">
                        <a:srgbClr val="000000">
                          <a:alpha val="43137"/>
                        </a:srgbClr>
                      </a:outerShdw>
                    </a:effectLst>
                    <a:latin typeface="+mj-lt"/>
                  </a:rPr>
                  <a:t>only</a:t>
                </a:r>
                <a:r>
                  <a:rPr lang="en-US" sz="2000" dirty="0">
                    <a:solidFill>
                      <a:schemeClr val="tx1"/>
                    </a:solidFill>
                    <a:latin typeface="+mj-lt"/>
                  </a:rPr>
                  <a:t> </a:t>
                </a:r>
                <a:r>
                  <a:rPr lang="en-US" sz="2000" dirty="0" smtClean="0">
                    <a:solidFill>
                      <a:schemeClr val="tx1"/>
                    </a:solidFill>
                    <a:latin typeface="+mj-lt"/>
                  </a:rPr>
                  <a:t> 3 </a:t>
                </a:r>
                <a:r>
                  <a:rPr lang="en-US" sz="2000" dirty="0">
                    <a:solidFill>
                      <a:schemeClr val="tx1"/>
                    </a:solidFill>
                    <a:latin typeface="+mj-lt"/>
                  </a:rPr>
                  <a:t>min </a:t>
                </a:r>
                <a:r>
                  <a:rPr lang="en-US" sz="2000" dirty="0" smtClean="0">
                    <a:solidFill>
                      <a:schemeClr val="tx1"/>
                    </a:solidFill>
                    <a:latin typeface="+mj-lt"/>
                  </a:rPr>
                  <a:t>in the heating  </a:t>
                </a:r>
                <a:r>
                  <a:rPr lang="en-US" sz="2000" dirty="0">
                    <a:solidFill>
                      <a:srgbClr val="C00000"/>
                    </a:solidFill>
                    <a:latin typeface="+mj-lt"/>
                    <a:sym typeface="Wingdings" pitchFamily="2" charset="2"/>
                  </a:rPr>
                  <a:t> </a:t>
                </a:r>
                <a:r>
                  <a:rPr lang="en-US" sz="2000" dirty="0">
                    <a:solidFill>
                      <a:schemeClr val="tx1"/>
                    </a:solidFill>
                    <a:latin typeface="+mj-lt"/>
                    <a:sym typeface="Wingdings" pitchFamily="2" charset="2"/>
                  </a:rPr>
                  <a:t>3 km/s </a:t>
                </a:r>
                <a:r>
                  <a:rPr lang="en-US" sz="2000" dirty="0" smtClean="0">
                    <a:solidFill>
                      <a:schemeClr val="tx1"/>
                    </a:solidFill>
                    <a:latin typeface="+mj-lt"/>
                    <a:sym typeface="Wingdings" pitchFamily="2" charset="2"/>
                  </a:rPr>
                  <a:t>upward propagation </a:t>
                </a:r>
                <a:r>
                  <a:rPr lang="en-US" sz="2000" dirty="0">
                    <a:solidFill>
                      <a:schemeClr val="tx1"/>
                    </a:solidFill>
                    <a:latin typeface="+mj-lt"/>
                    <a:sym typeface="Wingdings" pitchFamily="2" charset="2"/>
                  </a:rPr>
                  <a:t>speed</a:t>
                </a:r>
                <a:endParaRPr lang="en-US" sz="2000" dirty="0">
                  <a:solidFill>
                    <a:schemeClr val="tx1"/>
                  </a:solidFill>
                  <a:latin typeface="+mj-lt"/>
                </a:endParaRPr>
              </a:p>
            </p:txBody>
          </p:sp>
        </p:grpSp>
        <p:cxnSp>
          <p:nvCxnSpPr>
            <p:cNvPr id="10" name="Straight Arrow Connector 9"/>
            <p:cNvCxnSpPr/>
            <p:nvPr/>
          </p:nvCxnSpPr>
          <p:spPr>
            <a:xfrm rot="5400000" flipH="1" flipV="1">
              <a:off x="3733006" y="5257006"/>
              <a:ext cx="153194" cy="794"/>
            </a:xfrm>
            <a:prstGeom prst="straightConnector1">
              <a:avLst/>
            </a:prstGeom>
            <a:ln w="38100">
              <a:solidFill>
                <a:schemeClr val="accent3">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867400" y="1219200"/>
            <a:ext cx="2590800" cy="2538739"/>
            <a:chOff x="5562600" y="1219200"/>
            <a:chExt cx="3124200" cy="2538739"/>
          </a:xfrm>
        </p:grpSpPr>
        <p:pic>
          <p:nvPicPr>
            <p:cNvPr id="1026" name="Picture 2"/>
            <p:cNvPicPr>
              <a:picLocks noChangeAspect="1" noChangeArrowheads="1"/>
            </p:cNvPicPr>
            <p:nvPr/>
          </p:nvPicPr>
          <p:blipFill>
            <a:blip r:embed="rId4" cstate="print"/>
            <a:srcRect/>
            <a:stretch>
              <a:fillRect/>
            </a:stretch>
          </p:blipFill>
          <p:spPr bwMode="auto">
            <a:xfrm>
              <a:off x="5562600" y="1219200"/>
              <a:ext cx="3124200" cy="2538739"/>
            </a:xfrm>
            <a:prstGeom prst="rect">
              <a:avLst/>
            </a:prstGeom>
            <a:noFill/>
            <a:ln w="9525">
              <a:solidFill>
                <a:schemeClr val="tx1"/>
              </a:solidFill>
              <a:miter lim="800000"/>
              <a:headEnd/>
              <a:tailEnd/>
            </a:ln>
          </p:spPr>
        </p:pic>
        <p:cxnSp>
          <p:nvCxnSpPr>
            <p:cNvPr id="11" name="Straight Arrow Connector 10"/>
            <p:cNvCxnSpPr/>
            <p:nvPr/>
          </p:nvCxnSpPr>
          <p:spPr>
            <a:xfrm rot="5400000" flipH="1" flipV="1">
              <a:off x="7086600" y="3352006"/>
              <a:ext cx="153194" cy="794"/>
            </a:xfrm>
            <a:prstGeom prst="straightConnector1">
              <a:avLst/>
            </a:prstGeom>
            <a:ln w="381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flipV="1">
            <a:off x="3810000" y="1981200"/>
            <a:ext cx="3352800" cy="18288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AC301B2-E23D-4F1B-A282-24EBC4AAFD32}" type="slidenum">
              <a:rPr lang="en-US" smtClean="0"/>
              <a:pPr>
                <a:defRPr/>
              </a:pPr>
              <a:t>13</a:t>
            </a:fld>
            <a:endParaRPr lang="en-US"/>
          </a:p>
        </p:txBody>
      </p:sp>
      <p:sp>
        <p:nvSpPr>
          <p:cNvPr id="19459" name="Rectangle 5"/>
          <p:cNvSpPr>
            <a:spLocks noGrp="1"/>
          </p:cNvSpPr>
          <p:nvPr>
            <p:ph type="title" idx="4294967295"/>
          </p:nvPr>
        </p:nvSpPr>
        <p:spPr>
          <a:xfrm>
            <a:off x="1371600" y="76200"/>
            <a:ext cx="6781800" cy="1143000"/>
          </a:xfrm>
          <a:prstGeom prst="rect">
            <a:avLst/>
          </a:prstGeom>
        </p:spPr>
        <p:txBody>
          <a:bodyPr/>
          <a:lstStyle/>
          <a:p>
            <a:pPr algn="ctr"/>
            <a:r>
              <a:rPr lang="en-US" b="1" dirty="0" smtClean="0"/>
              <a:t>Summary</a:t>
            </a:r>
          </a:p>
        </p:txBody>
      </p:sp>
      <p:sp>
        <p:nvSpPr>
          <p:cNvPr id="5" name="Rectangle 4"/>
          <p:cNvSpPr/>
          <p:nvPr/>
        </p:nvSpPr>
        <p:spPr>
          <a:xfrm>
            <a:off x="457200" y="1447800"/>
            <a:ext cx="8458200" cy="3933384"/>
          </a:xfrm>
          <a:prstGeom prst="rect">
            <a:avLst/>
          </a:prstGeom>
        </p:spPr>
        <p:txBody>
          <a:bodyPr>
            <a:spAutoFit/>
          </a:bodyPr>
          <a:lstStyle/>
          <a:p>
            <a:pPr marL="342900" indent="-342900" algn="l">
              <a:lnSpc>
                <a:spcPct val="90000"/>
              </a:lnSpc>
              <a:buFont typeface="Arial" charset="0"/>
              <a:buChar char="•"/>
            </a:pPr>
            <a:r>
              <a:rPr lang="en-US" sz="2400" dirty="0" smtClean="0">
                <a:solidFill>
                  <a:schemeClr val="tx1"/>
                </a:solidFill>
                <a:latin typeface="Calibri" pitchFamily="34" charset="0"/>
              </a:rPr>
              <a:t>The HF-driven ionization process is initiated near 220 km altitude in the ambient F layer. Once the artificial plasma reaches sufficient density to support interaction  with the transmitter beam it rapidly descends as an ionization wave to ~150 km altitude. Ionizing wave model due to HF-accelerated electrons explains  the observations. </a:t>
            </a:r>
          </a:p>
          <a:p>
            <a:pPr marL="457200" indent="-457200" algn="l">
              <a:spcBef>
                <a:spcPct val="0"/>
              </a:spcBef>
              <a:buFont typeface="Wingdings" pitchFamily="2" charset="2"/>
              <a:buChar char="Ø"/>
              <a:defRPr/>
            </a:pPr>
            <a:r>
              <a:rPr lang="en-US" sz="2400" dirty="0" smtClean="0">
                <a:solidFill>
                  <a:schemeClr val="tx1"/>
                </a:solidFill>
                <a:latin typeface="+mn-lt"/>
              </a:rPr>
              <a:t>2-3 </a:t>
            </a:r>
            <a:r>
              <a:rPr lang="en-US" sz="2400" dirty="0">
                <a:solidFill>
                  <a:schemeClr val="tx1"/>
                </a:solidFill>
                <a:latin typeface="+mn-lt"/>
              </a:rPr>
              <a:t>km/s </a:t>
            </a:r>
            <a:r>
              <a:rPr lang="en-US" sz="2400" dirty="0" smtClean="0">
                <a:solidFill>
                  <a:schemeClr val="tx1"/>
                </a:solidFill>
                <a:latin typeface="+mn-lt"/>
              </a:rPr>
              <a:t>speeds </a:t>
            </a:r>
            <a:r>
              <a:rPr lang="en-US" sz="2400" dirty="0">
                <a:solidFill>
                  <a:schemeClr val="tx1"/>
                </a:solidFill>
                <a:latin typeface="+mn-lt"/>
              </a:rPr>
              <a:t>needed to explain the fast </a:t>
            </a:r>
            <a:r>
              <a:rPr lang="en-US" sz="2400" dirty="0" smtClean="0">
                <a:solidFill>
                  <a:schemeClr val="tx1"/>
                </a:solidFill>
                <a:latin typeface="+mn-lt"/>
              </a:rPr>
              <a:t>appearance of artificial ducts and ion outflows  </a:t>
            </a:r>
            <a:r>
              <a:rPr lang="en-US" sz="2400" dirty="0">
                <a:solidFill>
                  <a:schemeClr val="tx1"/>
                </a:solidFill>
                <a:latin typeface="+mn-lt"/>
              </a:rPr>
              <a:t>in the topside ionosphere contradict to the conventional (fluid) models.</a:t>
            </a:r>
          </a:p>
          <a:p>
            <a:pPr marL="457200" indent="-457200" algn="l">
              <a:spcBef>
                <a:spcPct val="0"/>
              </a:spcBef>
              <a:buFont typeface="Wingdings" pitchFamily="2" charset="2"/>
              <a:buChar char="Ø"/>
              <a:defRPr/>
            </a:pPr>
            <a:r>
              <a:rPr lang="en-US" sz="2400" dirty="0">
                <a:solidFill>
                  <a:schemeClr val="tx1"/>
                </a:solidFill>
                <a:latin typeface="+mn-lt"/>
              </a:rPr>
              <a:t>Point to suprathermal populations and/or heat transfer processes.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1026"/>
          <p:cNvSpPr>
            <a:spLocks noGrp="1" noChangeArrowheads="1"/>
          </p:cNvSpPr>
          <p:nvPr>
            <p:ph type="title"/>
          </p:nvPr>
        </p:nvSpPr>
        <p:spPr>
          <a:xfrm>
            <a:off x="1066800" y="228600"/>
            <a:ext cx="7391400" cy="533400"/>
          </a:xfrm>
        </p:spPr>
        <p:txBody>
          <a:bodyPr>
            <a:noAutofit/>
          </a:bodyPr>
          <a:lstStyle/>
          <a:p>
            <a:pPr algn="ctr">
              <a:defRPr/>
            </a:pPr>
            <a:r>
              <a:rPr lang="en-US" sz="4000" b="1" dirty="0" smtClean="0">
                <a:solidFill>
                  <a:schemeClr val="tx1"/>
                </a:solidFill>
              </a:rPr>
              <a:t>EISCAT UHF radar observations</a:t>
            </a:r>
            <a:endParaRPr lang="en-US" sz="2400" b="1" i="1" dirty="0">
              <a:solidFill>
                <a:schemeClr val="tx1"/>
              </a:solidFill>
              <a:effectLst>
                <a:outerShdw blurRad="38100" dist="38100" dir="2700000" algn="tl">
                  <a:srgbClr val="C0C0C0"/>
                </a:outerShdw>
              </a:effectLst>
            </a:endParaRPr>
          </a:p>
        </p:txBody>
      </p:sp>
      <p:sp>
        <p:nvSpPr>
          <p:cNvPr id="11267" name="Rectangle 1027"/>
          <p:cNvSpPr>
            <a:spLocks noChangeArrowheads="1"/>
          </p:cNvSpPr>
          <p:nvPr/>
        </p:nvSpPr>
        <p:spPr bwMode="auto">
          <a:xfrm>
            <a:off x="609600" y="3200400"/>
            <a:ext cx="2057400" cy="457200"/>
          </a:xfrm>
          <a:prstGeom prst="rect">
            <a:avLst/>
          </a:prstGeom>
          <a:noFill/>
          <a:ln w="9525">
            <a:noFill/>
            <a:miter lim="800000"/>
            <a:headEnd/>
            <a:tailEnd/>
          </a:ln>
        </p:spPr>
        <p:txBody>
          <a:bodyPr vert="eaVert" lIns="45720" tIns="47625" bIns="47625" anchor="ctr">
            <a:spAutoFit/>
          </a:bodyPr>
          <a:lstStyle/>
          <a:p>
            <a:endParaRPr lang="en-US"/>
          </a:p>
        </p:txBody>
      </p:sp>
      <p:sp>
        <p:nvSpPr>
          <p:cNvPr id="11268" name="Text Box 1070"/>
          <p:cNvSpPr txBox="1">
            <a:spLocks noChangeArrowheads="1"/>
          </p:cNvSpPr>
          <p:nvPr/>
        </p:nvSpPr>
        <p:spPr bwMode="auto">
          <a:xfrm>
            <a:off x="6724650" y="1408113"/>
            <a:ext cx="384175" cy="274637"/>
          </a:xfrm>
          <a:prstGeom prst="rect">
            <a:avLst/>
          </a:prstGeom>
          <a:noFill/>
          <a:ln w="25400">
            <a:noFill/>
            <a:miter lim="800000"/>
            <a:headEnd/>
            <a:tailEnd/>
          </a:ln>
        </p:spPr>
        <p:txBody>
          <a:bodyPr wrap="none" lIns="45720">
            <a:spAutoFit/>
          </a:bodyPr>
          <a:lstStyle/>
          <a:p>
            <a:pPr defTabSz="960438"/>
            <a:r>
              <a:rPr lang="en-US">
                <a:solidFill>
                  <a:schemeClr val="bg1"/>
                </a:solidFill>
              </a:rPr>
              <a:t>MZ</a:t>
            </a:r>
          </a:p>
        </p:txBody>
      </p:sp>
      <p:pic>
        <p:nvPicPr>
          <p:cNvPr id="11269" name="Picture 2"/>
          <p:cNvPicPr>
            <a:picLocks noChangeAspect="1" noChangeArrowheads="1"/>
          </p:cNvPicPr>
          <p:nvPr/>
        </p:nvPicPr>
        <p:blipFill>
          <a:blip r:embed="rId2" cstate="print"/>
          <a:srcRect/>
          <a:stretch>
            <a:fillRect/>
          </a:stretch>
        </p:blipFill>
        <p:spPr bwMode="auto">
          <a:xfrm>
            <a:off x="1066800" y="1219200"/>
            <a:ext cx="6591300" cy="5143500"/>
          </a:xfrm>
          <a:prstGeom prst="rect">
            <a:avLst/>
          </a:prstGeom>
          <a:noFill/>
          <a:ln w="9525">
            <a:noFill/>
            <a:miter lim="800000"/>
            <a:headEnd/>
            <a:tailEnd/>
          </a:ln>
        </p:spPr>
      </p:pic>
      <p:sp>
        <p:nvSpPr>
          <p:cNvPr id="11270" name="Text Box 1097"/>
          <p:cNvSpPr txBox="1">
            <a:spLocks noChangeArrowheads="1"/>
          </p:cNvSpPr>
          <p:nvPr/>
        </p:nvSpPr>
        <p:spPr bwMode="auto">
          <a:xfrm>
            <a:off x="1876425" y="1828800"/>
            <a:ext cx="374650" cy="369888"/>
          </a:xfrm>
          <a:prstGeom prst="rect">
            <a:avLst/>
          </a:prstGeom>
          <a:solidFill>
            <a:schemeClr val="accent1"/>
          </a:solidFill>
          <a:ln w="19050">
            <a:solidFill>
              <a:schemeClr val="accent1"/>
            </a:solidFill>
            <a:miter lim="800000"/>
            <a:headEnd/>
            <a:tailEnd type="none" w="lg" len="lg"/>
          </a:ln>
        </p:spPr>
        <p:txBody>
          <a:bodyPr wrap="none" lIns="45720">
            <a:spAutoFit/>
          </a:bodyPr>
          <a:lstStyle/>
          <a:p>
            <a:pPr defTabSz="960438"/>
            <a:r>
              <a:rPr lang="en-US" sz="1800">
                <a:solidFill>
                  <a:schemeClr val="bg1"/>
                </a:solidFill>
              </a:rPr>
              <a:t>N</a:t>
            </a:r>
            <a:r>
              <a:rPr lang="en-US" sz="1800" baseline="-25000">
                <a:solidFill>
                  <a:schemeClr val="bg1"/>
                </a:solidFill>
              </a:rPr>
              <a:t>e</a:t>
            </a:r>
          </a:p>
        </p:txBody>
      </p:sp>
      <p:sp>
        <p:nvSpPr>
          <p:cNvPr id="11271" name="Text Box 1097"/>
          <p:cNvSpPr txBox="1">
            <a:spLocks noChangeArrowheads="1"/>
          </p:cNvSpPr>
          <p:nvPr/>
        </p:nvSpPr>
        <p:spPr bwMode="auto">
          <a:xfrm>
            <a:off x="5181600" y="1524000"/>
            <a:ext cx="339725" cy="369888"/>
          </a:xfrm>
          <a:prstGeom prst="rect">
            <a:avLst/>
          </a:prstGeom>
          <a:solidFill>
            <a:schemeClr val="accent1"/>
          </a:solidFill>
          <a:ln w="19050">
            <a:solidFill>
              <a:schemeClr val="accent1"/>
            </a:solidFill>
            <a:miter lim="800000"/>
            <a:headEnd/>
            <a:tailEnd type="none" w="lg" len="lg"/>
          </a:ln>
        </p:spPr>
        <p:txBody>
          <a:bodyPr wrap="none" lIns="45720">
            <a:spAutoFit/>
          </a:bodyPr>
          <a:lstStyle/>
          <a:p>
            <a:pPr defTabSz="960438"/>
            <a:r>
              <a:rPr lang="en-US" sz="1800">
                <a:solidFill>
                  <a:schemeClr val="bg1"/>
                </a:solidFill>
              </a:rPr>
              <a:t>T</a:t>
            </a:r>
            <a:r>
              <a:rPr lang="en-US" sz="1800" baseline="-25000">
                <a:solidFill>
                  <a:schemeClr val="bg1"/>
                </a:solidFill>
              </a:rPr>
              <a:t>e</a:t>
            </a:r>
          </a:p>
        </p:txBody>
      </p:sp>
      <p:sp>
        <p:nvSpPr>
          <p:cNvPr id="11272" name="Text Box 1097"/>
          <p:cNvSpPr txBox="1">
            <a:spLocks noChangeArrowheads="1"/>
          </p:cNvSpPr>
          <p:nvPr/>
        </p:nvSpPr>
        <p:spPr bwMode="auto">
          <a:xfrm>
            <a:off x="7010400" y="2590800"/>
            <a:ext cx="339725" cy="369888"/>
          </a:xfrm>
          <a:prstGeom prst="rect">
            <a:avLst/>
          </a:prstGeom>
          <a:solidFill>
            <a:schemeClr val="accent1"/>
          </a:solidFill>
          <a:ln w="19050">
            <a:solidFill>
              <a:schemeClr val="accent1"/>
            </a:solidFill>
            <a:miter lim="800000"/>
            <a:headEnd/>
            <a:tailEnd type="none" w="lg" len="lg"/>
          </a:ln>
        </p:spPr>
        <p:txBody>
          <a:bodyPr wrap="none" lIns="45720">
            <a:spAutoFit/>
          </a:bodyPr>
          <a:lstStyle/>
          <a:p>
            <a:pPr defTabSz="960438"/>
            <a:r>
              <a:rPr lang="en-US" sz="1800">
                <a:solidFill>
                  <a:schemeClr val="bg1"/>
                </a:solidFill>
              </a:rPr>
              <a:t>V</a:t>
            </a:r>
            <a:r>
              <a:rPr lang="en-US" sz="1800" baseline="-25000">
                <a:solidFill>
                  <a:schemeClr val="bg1"/>
                </a:solidFill>
              </a:rPr>
              <a:t>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2514600" y="0"/>
            <a:ext cx="3276600" cy="981075"/>
          </a:xfrm>
        </p:spPr>
        <p:txBody>
          <a:bodyPr/>
          <a:lstStyle/>
          <a:p>
            <a:pPr algn="ctr"/>
            <a:r>
              <a:rPr lang="en-US" b="1" smtClean="0">
                <a:solidFill>
                  <a:schemeClr val="tx1"/>
                </a:solidFill>
              </a:rPr>
              <a:t>OUTLINE</a:t>
            </a:r>
          </a:p>
        </p:txBody>
      </p:sp>
      <p:sp>
        <p:nvSpPr>
          <p:cNvPr id="10243" name="Rectangle 1027"/>
          <p:cNvSpPr>
            <a:spLocks noChangeArrowheads="1"/>
          </p:cNvSpPr>
          <p:nvPr/>
        </p:nvSpPr>
        <p:spPr bwMode="auto">
          <a:xfrm>
            <a:off x="4357688" y="4025900"/>
            <a:ext cx="442912" cy="95250"/>
          </a:xfrm>
          <a:prstGeom prst="rect">
            <a:avLst/>
          </a:prstGeom>
          <a:noFill/>
          <a:ln w="9525">
            <a:noFill/>
            <a:miter lim="800000"/>
            <a:headEnd/>
            <a:tailEnd/>
          </a:ln>
        </p:spPr>
        <p:txBody>
          <a:bodyPr vert="eaVert" lIns="45720" tIns="47625" bIns="47625">
            <a:spAutoFit/>
          </a:bodyPr>
          <a:lstStyle/>
          <a:p>
            <a:pPr>
              <a:buClr>
                <a:schemeClr val="tx1"/>
              </a:buClr>
            </a:pPr>
            <a:endParaRPr lang="en-US" sz="2000">
              <a:solidFill>
                <a:srgbClr val="800000"/>
              </a:solidFill>
            </a:endParaRPr>
          </a:p>
        </p:txBody>
      </p:sp>
      <p:sp>
        <p:nvSpPr>
          <p:cNvPr id="10244" name="Text Box 1032"/>
          <p:cNvSpPr txBox="1">
            <a:spLocks noChangeArrowheads="1"/>
          </p:cNvSpPr>
          <p:nvPr/>
        </p:nvSpPr>
        <p:spPr bwMode="auto">
          <a:xfrm>
            <a:off x="6629400" y="2057400"/>
            <a:ext cx="1676400" cy="317500"/>
          </a:xfrm>
          <a:prstGeom prst="rect">
            <a:avLst/>
          </a:prstGeom>
          <a:noFill/>
          <a:ln w="12700" algn="ctr">
            <a:noFill/>
            <a:miter lim="800000"/>
            <a:headEnd/>
            <a:tailEnd/>
          </a:ln>
        </p:spPr>
        <p:txBody>
          <a:bodyPr lIns="88258" tIns="44129" rIns="88258" bIns="44129">
            <a:spAutoFit/>
          </a:bodyPr>
          <a:lstStyle/>
          <a:p>
            <a:pPr defTabSz="882650"/>
            <a:endParaRPr lang="en-US" sz="1500">
              <a:solidFill>
                <a:schemeClr val="tx1"/>
              </a:solidFill>
            </a:endParaRPr>
          </a:p>
        </p:txBody>
      </p:sp>
      <p:sp>
        <p:nvSpPr>
          <p:cNvPr id="12293" name="Rectangle 6"/>
          <p:cNvSpPr>
            <a:spLocks noChangeArrowheads="1"/>
          </p:cNvSpPr>
          <p:nvPr/>
        </p:nvSpPr>
        <p:spPr bwMode="auto">
          <a:xfrm>
            <a:off x="1219200" y="1676400"/>
            <a:ext cx="7162800" cy="3789499"/>
          </a:xfrm>
          <a:prstGeom prst="rect">
            <a:avLst/>
          </a:prstGeom>
          <a:solidFill>
            <a:schemeClr val="bg1"/>
          </a:solidFill>
          <a:ln w="9525">
            <a:noFill/>
            <a:miter lim="800000"/>
            <a:headEnd/>
            <a:tailEnd/>
          </a:ln>
        </p:spPr>
        <p:txBody>
          <a:bodyPr lIns="45720" tIns="47625" bIns="47625">
            <a:spAutoFit/>
          </a:bodyPr>
          <a:lstStyle/>
          <a:p>
            <a:pPr marL="609600" indent="-609600" algn="l">
              <a:buSzPct val="125000"/>
              <a:buFont typeface="Wingdings" pitchFamily="2" charset="2"/>
              <a:buChar char="Ø"/>
              <a:defRPr/>
            </a:pPr>
            <a:r>
              <a:rPr lang="en-US" sz="2800" dirty="0" smtClean="0">
                <a:solidFill>
                  <a:schemeClr val="tx1"/>
                </a:solidFill>
                <a:latin typeface="+mj-lt"/>
              </a:rPr>
              <a:t>Introduction</a:t>
            </a:r>
          </a:p>
          <a:p>
            <a:pPr marL="609600" indent="-609600" algn="l">
              <a:buSzPct val="125000"/>
              <a:buFont typeface="Wingdings" pitchFamily="2" charset="2"/>
              <a:buChar char="Ø"/>
              <a:defRPr/>
            </a:pPr>
            <a:r>
              <a:rPr lang="en-US" sz="2800" dirty="0" smtClean="0">
                <a:solidFill>
                  <a:schemeClr val="tx1"/>
                </a:solidFill>
                <a:latin typeface="+mj-lt"/>
              </a:rPr>
              <a:t>HF-driven </a:t>
            </a:r>
            <a:r>
              <a:rPr lang="en-US" sz="2800" dirty="0">
                <a:solidFill>
                  <a:schemeClr val="tx1"/>
                </a:solidFill>
                <a:latin typeface="+mj-lt"/>
              </a:rPr>
              <a:t>plasma instabilities</a:t>
            </a:r>
          </a:p>
          <a:p>
            <a:pPr marL="609600" indent="-609600" algn="l">
              <a:buSzPct val="125000"/>
              <a:buFont typeface="Wingdings" pitchFamily="2" charset="2"/>
              <a:buChar char="ü"/>
              <a:defRPr/>
            </a:pPr>
            <a:r>
              <a:rPr lang="en-US" sz="2800" dirty="0">
                <a:solidFill>
                  <a:schemeClr val="tx1"/>
                </a:solidFill>
                <a:latin typeface="+mj-lt"/>
              </a:rPr>
              <a:t>Descending artificial </a:t>
            </a:r>
            <a:r>
              <a:rPr lang="en-US" sz="2800" dirty="0" smtClean="0">
                <a:solidFill>
                  <a:schemeClr val="tx1"/>
                </a:solidFill>
                <a:latin typeface="+mj-lt"/>
              </a:rPr>
              <a:t>plasma layers: </a:t>
            </a:r>
            <a:r>
              <a:rPr lang="en-US" sz="2000" i="1" dirty="0" smtClean="0">
                <a:solidFill>
                  <a:schemeClr val="tx1"/>
                </a:solidFill>
                <a:latin typeface="+mj-lt"/>
              </a:rPr>
              <a:t>Electron acceleration</a:t>
            </a:r>
            <a:endParaRPr lang="en-US" sz="2800" i="1" dirty="0">
              <a:solidFill>
                <a:schemeClr val="tx1"/>
              </a:solidFill>
              <a:latin typeface="+mj-lt"/>
            </a:endParaRPr>
          </a:p>
          <a:p>
            <a:pPr marL="609600" indent="-609600" algn="l">
              <a:buSzPct val="125000"/>
              <a:buFont typeface="Wingdings" pitchFamily="2" charset="2"/>
              <a:buChar char="ü"/>
              <a:defRPr/>
            </a:pPr>
            <a:r>
              <a:rPr lang="en-US" sz="2800" dirty="0">
                <a:solidFill>
                  <a:schemeClr val="tx1"/>
                </a:solidFill>
                <a:latin typeface="+mj-lt"/>
              </a:rPr>
              <a:t>Ionizing </a:t>
            </a:r>
            <a:r>
              <a:rPr lang="en-US" sz="2800" dirty="0" smtClean="0">
                <a:solidFill>
                  <a:schemeClr val="tx1"/>
                </a:solidFill>
                <a:latin typeface="+mj-lt"/>
              </a:rPr>
              <a:t>wave</a:t>
            </a:r>
          </a:p>
          <a:p>
            <a:pPr marL="609600" indent="-609600" algn="l">
              <a:buSzPct val="125000"/>
              <a:buFont typeface="Wingdings" pitchFamily="2" charset="2"/>
              <a:buChar char="ü"/>
              <a:defRPr/>
            </a:pPr>
            <a:r>
              <a:rPr lang="en-US" sz="2800" dirty="0" smtClean="0">
                <a:solidFill>
                  <a:schemeClr val="tx1"/>
                </a:solidFill>
                <a:latin typeface="Calibri" pitchFamily="34" charset="0"/>
              </a:rPr>
              <a:t>Density ducts and ion outflows: </a:t>
            </a:r>
            <a:r>
              <a:rPr lang="en-US" sz="2400" i="1" dirty="0" smtClean="0">
                <a:solidFill>
                  <a:schemeClr val="tx1"/>
                </a:solidFill>
                <a:latin typeface="Calibri" pitchFamily="34" charset="0"/>
              </a:rPr>
              <a:t>Deficiency of heating </a:t>
            </a:r>
            <a:endParaRPr lang="en-US" sz="2800" dirty="0">
              <a:solidFill>
                <a:schemeClr val="tx1"/>
              </a:solidFill>
              <a:latin typeface="+mj-lt"/>
            </a:endParaRPr>
          </a:p>
        </p:txBody>
      </p:sp>
    </p:spTree>
  </p:cSld>
  <p:clrMapOvr>
    <a:masterClrMapping/>
  </p:clrMapOvr>
  <p:transition advTm="392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838200" y="304800"/>
            <a:ext cx="7391400" cy="685800"/>
          </a:xfrm>
        </p:spPr>
        <p:txBody>
          <a:bodyPr>
            <a:noAutofit/>
          </a:bodyPr>
          <a:lstStyle/>
          <a:p>
            <a:pPr algn="ctr">
              <a:defRPr/>
            </a:pPr>
            <a:r>
              <a:rPr lang="en-US" sz="4400" b="1" dirty="0" smtClean="0">
                <a:solidFill>
                  <a:schemeClr val="tx1"/>
                </a:solidFill>
                <a:effectLst>
                  <a:outerShdw blurRad="38100" dist="38100" dir="2700000" algn="tl">
                    <a:srgbClr val="000000">
                      <a:alpha val="43137"/>
                    </a:srgbClr>
                  </a:outerShdw>
                </a:effectLst>
              </a:rPr>
              <a:t>Cartoon of Artificial Aurora</a:t>
            </a:r>
            <a:endParaRPr lang="en-US" sz="4400" b="1" dirty="0">
              <a:solidFill>
                <a:schemeClr val="tx1"/>
              </a:solidFill>
              <a:effectLst>
                <a:outerShdw blurRad="38100" dist="38100" dir="2700000" algn="tl">
                  <a:srgbClr val="000000">
                    <a:alpha val="43137"/>
                  </a:srgbClr>
                </a:outerShdw>
              </a:effectLst>
            </a:endParaRPr>
          </a:p>
        </p:txBody>
      </p:sp>
      <p:sp>
        <p:nvSpPr>
          <p:cNvPr id="1029" name="Oval 21"/>
          <p:cNvSpPr>
            <a:spLocks noChangeArrowheads="1"/>
          </p:cNvSpPr>
          <p:nvPr/>
        </p:nvSpPr>
        <p:spPr bwMode="auto">
          <a:xfrm>
            <a:off x="3806825" y="2797175"/>
            <a:ext cx="1143000" cy="195263"/>
          </a:xfrm>
          <a:prstGeom prst="ellipse">
            <a:avLst/>
          </a:prstGeom>
          <a:solidFill>
            <a:srgbClr val="FF5050"/>
          </a:solidFill>
          <a:ln w="9525">
            <a:solidFill>
              <a:schemeClr val="tx1"/>
            </a:solidFill>
            <a:round/>
            <a:headEnd/>
            <a:tailEnd/>
          </a:ln>
        </p:spPr>
        <p:txBody>
          <a:bodyPr wrap="none" anchor="ctr"/>
          <a:lstStyle/>
          <a:p>
            <a:endParaRPr lang="en-US"/>
          </a:p>
        </p:txBody>
      </p:sp>
      <p:sp>
        <p:nvSpPr>
          <p:cNvPr id="1030" name="Freeform 26"/>
          <p:cNvSpPr>
            <a:spLocks/>
          </p:cNvSpPr>
          <p:nvPr/>
        </p:nvSpPr>
        <p:spPr bwMode="auto">
          <a:xfrm>
            <a:off x="3429000" y="2682875"/>
            <a:ext cx="457200" cy="228600"/>
          </a:xfrm>
          <a:custGeom>
            <a:avLst/>
            <a:gdLst>
              <a:gd name="T0" fmla="*/ 2147483647 w 288"/>
              <a:gd name="T1" fmla="*/ 0 h 144"/>
              <a:gd name="T2" fmla="*/ 0 w 288"/>
              <a:gd name="T3" fmla="*/ 2147483647 h 144"/>
              <a:gd name="T4" fmla="*/ 0 60000 65536"/>
              <a:gd name="T5" fmla="*/ 0 60000 65536"/>
              <a:gd name="T6" fmla="*/ 0 w 288"/>
              <a:gd name="T7" fmla="*/ 0 h 144"/>
              <a:gd name="T8" fmla="*/ 288 w 288"/>
              <a:gd name="T9" fmla="*/ 144 h 144"/>
            </a:gdLst>
            <a:ahLst/>
            <a:cxnLst>
              <a:cxn ang="T4">
                <a:pos x="T0" y="T1"/>
              </a:cxn>
              <a:cxn ang="T5">
                <a:pos x="T2" y="T3"/>
              </a:cxn>
            </a:cxnLst>
            <a:rect l="T6" t="T7" r="T8" b="T9"/>
            <a:pathLst>
              <a:path w="288" h="144">
                <a:moveTo>
                  <a:pt x="288" y="0"/>
                </a:moveTo>
                <a:cubicBezTo>
                  <a:pt x="216" y="40"/>
                  <a:pt x="144" y="80"/>
                  <a:pt x="0" y="144"/>
                </a:cubicBezTo>
              </a:path>
            </a:pathLst>
          </a:custGeom>
          <a:noFill/>
          <a:ln w="9525">
            <a:solidFill>
              <a:schemeClr val="tx1"/>
            </a:solidFill>
            <a:round/>
            <a:headEnd type="none" w="med" len="med"/>
            <a:tailEnd type="triangle" w="lg" len="lg"/>
          </a:ln>
        </p:spPr>
        <p:txBody>
          <a:bodyPr/>
          <a:lstStyle/>
          <a:p>
            <a:endParaRPr lang="en-US"/>
          </a:p>
        </p:txBody>
      </p:sp>
      <p:sp>
        <p:nvSpPr>
          <p:cNvPr id="50" name="TextBox 49"/>
          <p:cNvSpPr txBox="1"/>
          <p:nvPr/>
        </p:nvSpPr>
        <p:spPr>
          <a:xfrm rot="1085516">
            <a:off x="5276850" y="2435225"/>
            <a:ext cx="481013" cy="338138"/>
          </a:xfrm>
          <a:prstGeom prst="rect">
            <a:avLst/>
          </a:prstGeom>
          <a:noFill/>
        </p:spPr>
        <p:txBody>
          <a:bodyPr wrap="none">
            <a:spAutoFit/>
          </a:bodyPr>
          <a:lstStyle/>
          <a:p>
            <a:pPr>
              <a:defRPr/>
            </a:pPr>
            <a:r>
              <a:rPr lang="en-US" sz="1600" dirty="0">
                <a:solidFill>
                  <a:srgbClr val="002060"/>
                </a:solidFill>
                <a:latin typeface="+mj-lt"/>
              </a:rPr>
              <a:t>SEE</a:t>
            </a:r>
          </a:p>
        </p:txBody>
      </p:sp>
      <p:grpSp>
        <p:nvGrpSpPr>
          <p:cNvPr id="2" name="Group 50"/>
          <p:cNvGrpSpPr>
            <a:grpSpLocks/>
          </p:cNvGrpSpPr>
          <p:nvPr/>
        </p:nvGrpSpPr>
        <p:grpSpPr bwMode="auto">
          <a:xfrm>
            <a:off x="228600" y="1447800"/>
            <a:ext cx="8686800" cy="4800600"/>
            <a:chOff x="381000" y="1447800"/>
            <a:chExt cx="8382000" cy="4800600"/>
          </a:xfrm>
        </p:grpSpPr>
        <p:grpSp>
          <p:nvGrpSpPr>
            <p:cNvPr id="3" name="Group 48"/>
            <p:cNvGrpSpPr>
              <a:grpSpLocks/>
            </p:cNvGrpSpPr>
            <p:nvPr/>
          </p:nvGrpSpPr>
          <p:grpSpPr bwMode="auto">
            <a:xfrm>
              <a:off x="381000" y="1447800"/>
              <a:ext cx="8382000" cy="4800600"/>
              <a:chOff x="381000" y="1447800"/>
              <a:chExt cx="8382000" cy="4800600"/>
            </a:xfrm>
          </p:grpSpPr>
          <p:grpSp>
            <p:nvGrpSpPr>
              <p:cNvPr id="4" name="Group 44"/>
              <p:cNvGrpSpPr>
                <a:grpSpLocks/>
              </p:cNvGrpSpPr>
              <p:nvPr/>
            </p:nvGrpSpPr>
            <p:grpSpPr bwMode="auto">
              <a:xfrm>
                <a:off x="381000" y="1447800"/>
                <a:ext cx="8382000" cy="4800600"/>
                <a:chOff x="304800" y="1905000"/>
                <a:chExt cx="8382000" cy="4343400"/>
              </a:xfrm>
            </p:grpSpPr>
            <p:sp>
              <p:nvSpPr>
                <p:cNvPr id="1054" name="Line 3"/>
                <p:cNvSpPr>
                  <a:spLocks noChangeShapeType="1"/>
                </p:cNvSpPr>
                <p:nvPr/>
              </p:nvSpPr>
              <p:spPr bwMode="auto">
                <a:xfrm>
                  <a:off x="46482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55" name="Line 5"/>
                <p:cNvSpPr>
                  <a:spLocks noChangeShapeType="1"/>
                </p:cNvSpPr>
                <p:nvPr/>
              </p:nvSpPr>
              <p:spPr bwMode="auto">
                <a:xfrm>
                  <a:off x="51054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56" name="Line 9"/>
                <p:cNvSpPr>
                  <a:spLocks noChangeShapeType="1"/>
                </p:cNvSpPr>
                <p:nvPr/>
              </p:nvSpPr>
              <p:spPr bwMode="auto">
                <a:xfrm>
                  <a:off x="23622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57" name="Line 10"/>
                <p:cNvSpPr>
                  <a:spLocks noChangeShapeType="1"/>
                </p:cNvSpPr>
                <p:nvPr/>
              </p:nvSpPr>
              <p:spPr bwMode="auto">
                <a:xfrm>
                  <a:off x="28194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58" name="Line 11"/>
                <p:cNvSpPr>
                  <a:spLocks noChangeShapeType="1"/>
                </p:cNvSpPr>
                <p:nvPr/>
              </p:nvSpPr>
              <p:spPr bwMode="auto">
                <a:xfrm>
                  <a:off x="32766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59" name="Line 12"/>
                <p:cNvSpPr>
                  <a:spLocks noChangeShapeType="1"/>
                </p:cNvSpPr>
                <p:nvPr/>
              </p:nvSpPr>
              <p:spPr bwMode="auto">
                <a:xfrm>
                  <a:off x="37338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60" name="Line 13"/>
                <p:cNvSpPr>
                  <a:spLocks noChangeShapeType="1"/>
                </p:cNvSpPr>
                <p:nvPr/>
              </p:nvSpPr>
              <p:spPr bwMode="auto">
                <a:xfrm>
                  <a:off x="41910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61" name="Line 15"/>
                <p:cNvSpPr>
                  <a:spLocks noChangeShapeType="1"/>
                </p:cNvSpPr>
                <p:nvPr/>
              </p:nvSpPr>
              <p:spPr bwMode="auto">
                <a:xfrm>
                  <a:off x="5334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62" name="Line 16"/>
                <p:cNvSpPr>
                  <a:spLocks noChangeShapeType="1"/>
                </p:cNvSpPr>
                <p:nvPr/>
              </p:nvSpPr>
              <p:spPr bwMode="auto">
                <a:xfrm>
                  <a:off x="9906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63" name="Line 17"/>
                <p:cNvSpPr>
                  <a:spLocks noChangeShapeType="1"/>
                </p:cNvSpPr>
                <p:nvPr/>
              </p:nvSpPr>
              <p:spPr bwMode="auto">
                <a:xfrm>
                  <a:off x="14478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sp>
              <p:nvSpPr>
                <p:cNvPr id="1064" name="Line 18"/>
                <p:cNvSpPr>
                  <a:spLocks noChangeShapeType="1"/>
                </p:cNvSpPr>
                <p:nvPr/>
              </p:nvSpPr>
              <p:spPr bwMode="auto">
                <a:xfrm>
                  <a:off x="1905000" y="1905000"/>
                  <a:ext cx="1981200" cy="3886200"/>
                </a:xfrm>
                <a:prstGeom prst="line">
                  <a:avLst/>
                </a:prstGeom>
                <a:noFill/>
                <a:ln w="12700">
                  <a:solidFill>
                    <a:schemeClr val="tx1"/>
                  </a:solidFill>
                  <a:prstDash val="sysDash"/>
                  <a:round/>
                  <a:headEnd/>
                  <a:tailEnd type="triangle" w="med" len="med"/>
                </a:ln>
              </p:spPr>
              <p:txBody>
                <a:bodyPr/>
                <a:lstStyle/>
                <a:p>
                  <a:endParaRPr lang="en-US"/>
                </a:p>
              </p:txBody>
            </p:sp>
            <p:grpSp>
              <p:nvGrpSpPr>
                <p:cNvPr id="5" name="Group 29"/>
                <p:cNvGrpSpPr>
                  <a:grpSpLocks/>
                </p:cNvGrpSpPr>
                <p:nvPr/>
              </p:nvGrpSpPr>
              <p:grpSpPr bwMode="auto">
                <a:xfrm>
                  <a:off x="2405063" y="5559439"/>
                  <a:ext cx="2017713" cy="381001"/>
                  <a:chOff x="1515" y="3502"/>
                  <a:chExt cx="1271" cy="240"/>
                </a:xfrm>
              </p:grpSpPr>
              <p:sp>
                <p:nvSpPr>
                  <p:cNvPr id="1082" name="Rectangle 30"/>
                  <p:cNvSpPr>
                    <a:spLocks noChangeArrowheads="1"/>
                  </p:cNvSpPr>
                  <p:nvPr/>
                </p:nvSpPr>
                <p:spPr bwMode="auto">
                  <a:xfrm>
                    <a:off x="1515" y="3696"/>
                    <a:ext cx="69" cy="46"/>
                  </a:xfrm>
                  <a:prstGeom prst="rect">
                    <a:avLst/>
                  </a:prstGeom>
                  <a:solidFill>
                    <a:srgbClr val="008000"/>
                  </a:solidFill>
                  <a:ln w="9525">
                    <a:solidFill>
                      <a:srgbClr val="008000"/>
                    </a:solidFill>
                    <a:miter lim="800000"/>
                    <a:headEnd/>
                    <a:tailEnd/>
                  </a:ln>
                </p:spPr>
                <p:txBody>
                  <a:bodyPr wrap="none" anchor="ctr"/>
                  <a:lstStyle/>
                  <a:p>
                    <a:endParaRPr lang="en-US" sz="1600"/>
                  </a:p>
                </p:txBody>
              </p:sp>
              <p:sp>
                <p:nvSpPr>
                  <p:cNvPr id="1083" name="Rectangle 32"/>
                  <p:cNvSpPr>
                    <a:spLocks noChangeArrowheads="1"/>
                  </p:cNvSpPr>
                  <p:nvPr/>
                </p:nvSpPr>
                <p:spPr bwMode="auto">
                  <a:xfrm>
                    <a:off x="2715" y="3696"/>
                    <a:ext cx="69" cy="46"/>
                  </a:xfrm>
                  <a:prstGeom prst="rect">
                    <a:avLst/>
                  </a:prstGeom>
                  <a:solidFill>
                    <a:srgbClr val="008000"/>
                  </a:solidFill>
                  <a:ln w="9525">
                    <a:solidFill>
                      <a:srgbClr val="008000"/>
                    </a:solidFill>
                    <a:miter lim="800000"/>
                    <a:headEnd/>
                    <a:tailEnd/>
                  </a:ln>
                </p:spPr>
                <p:txBody>
                  <a:bodyPr wrap="none" anchor="ctr"/>
                  <a:lstStyle/>
                  <a:p>
                    <a:endParaRPr lang="en-US" sz="1600"/>
                  </a:p>
                </p:txBody>
              </p:sp>
              <p:sp>
                <p:nvSpPr>
                  <p:cNvPr id="1084" name="Text Box 33"/>
                  <p:cNvSpPr txBox="1">
                    <a:spLocks noChangeArrowheads="1"/>
                  </p:cNvSpPr>
                  <p:nvPr/>
                </p:nvSpPr>
                <p:spPr bwMode="auto">
                  <a:xfrm>
                    <a:off x="1782" y="3502"/>
                    <a:ext cx="1004" cy="195"/>
                  </a:xfrm>
                  <a:prstGeom prst="rect">
                    <a:avLst/>
                  </a:prstGeom>
                  <a:noFill/>
                  <a:ln w="9525">
                    <a:noFill/>
                    <a:miter lim="800000"/>
                    <a:headEnd/>
                    <a:tailEnd/>
                  </a:ln>
                </p:spPr>
                <p:txBody>
                  <a:bodyPr>
                    <a:spAutoFit/>
                  </a:bodyPr>
                  <a:lstStyle/>
                  <a:p>
                    <a:r>
                      <a:rPr lang="en-US" sz="1600">
                        <a:solidFill>
                          <a:schemeClr val="tx1"/>
                        </a:solidFill>
                      </a:rPr>
                      <a:t>Ionosonde</a:t>
                    </a:r>
                  </a:p>
                </p:txBody>
              </p:sp>
            </p:grpSp>
            <p:grpSp>
              <p:nvGrpSpPr>
                <p:cNvPr id="6" name="Group 43"/>
                <p:cNvGrpSpPr>
                  <a:grpSpLocks/>
                </p:cNvGrpSpPr>
                <p:nvPr/>
              </p:nvGrpSpPr>
              <p:grpSpPr bwMode="auto">
                <a:xfrm>
                  <a:off x="304800" y="2111829"/>
                  <a:ext cx="8382000" cy="4136571"/>
                  <a:chOff x="381000" y="2111829"/>
                  <a:chExt cx="8382000" cy="4136571"/>
                </a:xfrm>
              </p:grpSpPr>
              <p:grpSp>
                <p:nvGrpSpPr>
                  <p:cNvPr id="7" name="Group 41"/>
                  <p:cNvGrpSpPr>
                    <a:grpSpLocks/>
                  </p:cNvGrpSpPr>
                  <p:nvPr/>
                </p:nvGrpSpPr>
                <p:grpSpPr bwMode="auto">
                  <a:xfrm>
                    <a:off x="381000" y="2111829"/>
                    <a:ext cx="8382000" cy="4136571"/>
                    <a:chOff x="381000" y="2188029"/>
                    <a:chExt cx="8382000" cy="4136571"/>
                  </a:xfrm>
                </p:grpSpPr>
                <p:grpSp>
                  <p:nvGrpSpPr>
                    <p:cNvPr id="8" name="Group 40"/>
                    <p:cNvGrpSpPr>
                      <a:grpSpLocks/>
                    </p:cNvGrpSpPr>
                    <p:nvPr/>
                  </p:nvGrpSpPr>
                  <p:grpSpPr bwMode="auto">
                    <a:xfrm>
                      <a:off x="381000" y="2188029"/>
                      <a:ext cx="8382000" cy="4136571"/>
                      <a:chOff x="304800" y="2188029"/>
                      <a:chExt cx="8382000" cy="4136571"/>
                    </a:xfrm>
                  </p:grpSpPr>
                  <p:sp>
                    <p:nvSpPr>
                      <p:cNvPr id="5122" name="Rectangle 2"/>
                      <p:cNvSpPr>
                        <a:spLocks noChangeArrowheads="1"/>
                      </p:cNvSpPr>
                      <p:nvPr/>
                    </p:nvSpPr>
                    <p:spPr bwMode="auto">
                      <a:xfrm>
                        <a:off x="304800" y="2188029"/>
                        <a:ext cx="8382000" cy="1324277"/>
                      </a:xfrm>
                      <a:prstGeom prst="rect">
                        <a:avLst/>
                      </a:prstGeom>
                      <a:gradFill rotWithShape="1">
                        <a:gsLst>
                          <a:gs pos="0">
                            <a:schemeClr val="bg1"/>
                          </a:gs>
                          <a:gs pos="50000">
                            <a:srgbClr val="FFCC00"/>
                          </a:gs>
                          <a:gs pos="100000">
                            <a:schemeClr val="bg1"/>
                          </a:gs>
                        </a:gsLst>
                        <a:lin ang="5400000" scaled="1"/>
                      </a:gradFill>
                      <a:ln w="9525">
                        <a:noFill/>
                        <a:miter lim="800000"/>
                        <a:headEnd/>
                        <a:tailEnd/>
                      </a:ln>
                      <a:effectLst/>
                    </p:spPr>
                    <p:txBody>
                      <a:bodyPr wrap="none" anchor="ctr"/>
                      <a:lstStyle/>
                      <a:p>
                        <a:pPr>
                          <a:defRPr/>
                        </a:pPr>
                        <a:r>
                          <a:rPr lang="en-US" dirty="0">
                            <a:solidFill>
                              <a:srgbClr val="FF5050"/>
                            </a:solidFill>
                          </a:rPr>
                          <a:t>                                                                                                                                     </a:t>
                        </a:r>
                        <a:r>
                          <a:rPr lang="en-US" sz="2800" i="1" dirty="0">
                            <a:solidFill>
                              <a:srgbClr val="002060"/>
                            </a:solidFill>
                            <a:latin typeface="+mn-lt"/>
                          </a:rPr>
                          <a:t>F</a:t>
                        </a:r>
                        <a:r>
                          <a:rPr lang="en-US" sz="2800" dirty="0">
                            <a:solidFill>
                              <a:srgbClr val="002060"/>
                            </a:solidFill>
                            <a:latin typeface="+mn-lt"/>
                          </a:rPr>
                          <a:t> region </a:t>
                        </a:r>
                        <a:endParaRPr lang="en-US" dirty="0">
                          <a:solidFill>
                            <a:srgbClr val="002060"/>
                          </a:solidFill>
                          <a:latin typeface="+mn-lt"/>
                        </a:endParaRPr>
                      </a:p>
                    </p:txBody>
                  </p:sp>
                  <p:sp>
                    <p:nvSpPr>
                      <p:cNvPr id="5140" name="AutoShape 20"/>
                      <p:cNvSpPr>
                        <a:spLocks noChangeArrowheads="1"/>
                      </p:cNvSpPr>
                      <p:nvPr/>
                    </p:nvSpPr>
                    <p:spPr bwMode="auto">
                      <a:xfrm rot="21408802" flipV="1">
                        <a:off x="4054367" y="2919492"/>
                        <a:ext cx="977204" cy="3018328"/>
                      </a:xfrm>
                      <a:prstGeom prst="triangle">
                        <a:avLst>
                          <a:gd name="adj" fmla="val 50000"/>
                        </a:avLst>
                      </a:prstGeom>
                      <a:gradFill rotWithShape="1">
                        <a:gsLst>
                          <a:gs pos="0">
                            <a:srgbClr val="762525"/>
                          </a:gs>
                          <a:gs pos="50000">
                            <a:srgbClr val="FF5050">
                              <a:alpha val="67999"/>
                            </a:srgbClr>
                          </a:gs>
                          <a:gs pos="100000">
                            <a:srgbClr val="762525"/>
                          </a:gs>
                        </a:gsLst>
                        <a:lin ang="0" scaled="1"/>
                      </a:gradFill>
                      <a:ln w="9525">
                        <a:solidFill>
                          <a:schemeClr val="tx1"/>
                        </a:solidFill>
                        <a:miter lim="800000"/>
                        <a:headEnd/>
                        <a:tailEnd/>
                      </a:ln>
                      <a:effectLst/>
                    </p:spPr>
                    <p:txBody>
                      <a:bodyPr wrap="none" anchor="ctr"/>
                      <a:lstStyle/>
                      <a:p>
                        <a:pPr>
                          <a:defRPr/>
                        </a:pPr>
                        <a:endParaRPr lang="en-US"/>
                      </a:p>
                    </p:txBody>
                  </p:sp>
                  <p:sp>
                    <p:nvSpPr>
                      <p:cNvPr id="1080" name="Rectangle 27" descr="Brown marble"/>
                      <p:cNvSpPr>
                        <a:spLocks noChangeArrowheads="1"/>
                      </p:cNvSpPr>
                      <p:nvPr/>
                    </p:nvSpPr>
                    <p:spPr bwMode="auto">
                      <a:xfrm>
                        <a:off x="304800" y="5943600"/>
                        <a:ext cx="8305800" cy="381000"/>
                      </a:xfrm>
                      <a:prstGeom prst="rect">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r>
                          <a:rPr lang="en-US" sz="2400">
                            <a:solidFill>
                              <a:schemeClr val="bg1"/>
                            </a:solidFill>
                          </a:rPr>
                          <a:t>HF Transmitter</a:t>
                        </a:r>
                      </a:p>
                    </p:txBody>
                  </p:sp>
                  <p:sp>
                    <p:nvSpPr>
                      <p:cNvPr id="1081" name="Oval 39"/>
                      <p:cNvSpPr>
                        <a:spLocks noChangeArrowheads="1"/>
                      </p:cNvSpPr>
                      <p:nvPr/>
                    </p:nvSpPr>
                    <p:spPr bwMode="auto">
                      <a:xfrm rot="3730352">
                        <a:off x="3757654" y="2923379"/>
                        <a:ext cx="1447800" cy="582183"/>
                      </a:xfrm>
                      <a:prstGeom prst="ellipse">
                        <a:avLst/>
                      </a:prstGeom>
                      <a:solidFill>
                        <a:srgbClr val="FF0000"/>
                      </a:solidFill>
                      <a:ln w="9525">
                        <a:noFill/>
                        <a:round/>
                        <a:headEnd/>
                        <a:tailEnd/>
                      </a:ln>
                    </p:spPr>
                    <p:txBody>
                      <a:bodyPr rot="10800000" vert="eaVert" wrap="none" anchor="ctr"/>
                      <a:lstStyle/>
                      <a:p>
                        <a:endParaRPr lang="en-US">
                          <a:solidFill>
                            <a:srgbClr val="FF0000"/>
                          </a:solidFill>
                        </a:endParaRPr>
                      </a:p>
                    </p:txBody>
                  </p:sp>
                </p:grpSp>
                <p:grpSp>
                  <p:nvGrpSpPr>
                    <p:cNvPr id="9" name="Group 41"/>
                    <p:cNvGrpSpPr>
                      <a:grpSpLocks/>
                    </p:cNvGrpSpPr>
                    <p:nvPr/>
                  </p:nvGrpSpPr>
                  <p:grpSpPr bwMode="auto">
                    <a:xfrm>
                      <a:off x="4115482" y="2532063"/>
                      <a:ext cx="4577847" cy="3411538"/>
                      <a:chOff x="2849" y="1595"/>
                      <a:chExt cx="3132" cy="2149"/>
                    </a:xfrm>
                  </p:grpSpPr>
                  <p:sp>
                    <p:nvSpPr>
                      <p:cNvPr id="1071" name="Rectangle 42"/>
                      <p:cNvSpPr>
                        <a:spLocks noChangeArrowheads="1"/>
                      </p:cNvSpPr>
                      <p:nvPr/>
                    </p:nvSpPr>
                    <p:spPr bwMode="auto">
                      <a:xfrm>
                        <a:off x="5297" y="3680"/>
                        <a:ext cx="315" cy="6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72" name="AutoShape 43"/>
                      <p:cNvSpPr>
                        <a:spLocks noChangeArrowheads="1"/>
                      </p:cNvSpPr>
                      <p:nvPr/>
                    </p:nvSpPr>
                    <p:spPr bwMode="auto">
                      <a:xfrm rot="-2632602">
                        <a:off x="5201" y="3626"/>
                        <a:ext cx="159" cy="9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3 w 21600"/>
                          <a:gd name="T13" fmla="*/ 4596 h 21600"/>
                          <a:gd name="T14" fmla="*/ 17117 w 21600"/>
                          <a:gd name="T15" fmla="*/ 1700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7439" name="Text Box 44"/>
                      <p:cNvSpPr txBox="1">
                        <a:spLocks noChangeArrowheads="1"/>
                      </p:cNvSpPr>
                      <p:nvPr/>
                    </p:nvSpPr>
                    <p:spPr bwMode="auto">
                      <a:xfrm>
                        <a:off x="5379" y="3463"/>
                        <a:ext cx="606" cy="281"/>
                      </a:xfrm>
                      <a:prstGeom prst="rect">
                        <a:avLst/>
                      </a:prstGeom>
                      <a:noFill/>
                      <a:ln w="9525">
                        <a:noFill/>
                        <a:miter lim="800000"/>
                        <a:headEnd/>
                        <a:tailEnd/>
                      </a:ln>
                    </p:spPr>
                    <p:txBody>
                      <a:bodyPr lIns="0" tIns="0" rIns="0" bIns="0">
                        <a:spAutoFit/>
                      </a:bodyPr>
                      <a:lstStyle/>
                      <a:p>
                        <a:pPr>
                          <a:defRPr/>
                        </a:pPr>
                        <a:r>
                          <a:rPr lang="en-US" sz="1600" dirty="0">
                            <a:solidFill>
                              <a:schemeClr val="tx1"/>
                            </a:solidFill>
                            <a:latin typeface="+mj-lt"/>
                          </a:rPr>
                          <a:t>Remote Imager</a:t>
                        </a:r>
                      </a:p>
                    </p:txBody>
                  </p:sp>
                  <p:sp>
                    <p:nvSpPr>
                      <p:cNvPr id="1074" name="Line 45"/>
                      <p:cNvSpPr>
                        <a:spLocks noChangeShapeType="1"/>
                      </p:cNvSpPr>
                      <p:nvPr/>
                    </p:nvSpPr>
                    <p:spPr bwMode="auto">
                      <a:xfrm flipH="1" flipV="1">
                        <a:off x="3370" y="1595"/>
                        <a:ext cx="1929" cy="1998"/>
                      </a:xfrm>
                      <a:prstGeom prst="line">
                        <a:avLst/>
                      </a:prstGeom>
                      <a:noFill/>
                      <a:ln w="9525">
                        <a:solidFill>
                          <a:schemeClr val="bg1"/>
                        </a:solidFill>
                        <a:prstDash val="dash"/>
                        <a:round/>
                        <a:headEnd/>
                        <a:tailEnd/>
                      </a:ln>
                    </p:spPr>
                    <p:txBody>
                      <a:bodyPr/>
                      <a:lstStyle/>
                      <a:p>
                        <a:endParaRPr lang="en-US"/>
                      </a:p>
                    </p:txBody>
                  </p:sp>
                  <p:sp>
                    <p:nvSpPr>
                      <p:cNvPr id="1075" name="Line 46"/>
                      <p:cNvSpPr>
                        <a:spLocks noChangeShapeType="1"/>
                      </p:cNvSpPr>
                      <p:nvPr/>
                    </p:nvSpPr>
                    <p:spPr bwMode="auto">
                      <a:xfrm flipH="1" flipV="1">
                        <a:off x="2849" y="2496"/>
                        <a:ext cx="2293" cy="1184"/>
                      </a:xfrm>
                      <a:prstGeom prst="line">
                        <a:avLst/>
                      </a:prstGeom>
                      <a:noFill/>
                      <a:ln w="9525">
                        <a:solidFill>
                          <a:schemeClr val="bg1"/>
                        </a:solidFill>
                        <a:prstDash val="dash"/>
                        <a:round/>
                        <a:headEnd/>
                        <a:tailEnd/>
                      </a:ln>
                    </p:spPr>
                    <p:txBody>
                      <a:bodyPr/>
                      <a:lstStyle/>
                      <a:p>
                        <a:endParaRPr lang="en-US"/>
                      </a:p>
                    </p:txBody>
                  </p:sp>
                </p:grpSp>
              </p:grpSp>
              <p:sp>
                <p:nvSpPr>
                  <p:cNvPr id="43" name="Oval 42"/>
                  <p:cNvSpPr/>
                  <p:nvPr/>
                </p:nvSpPr>
                <p:spPr>
                  <a:xfrm rot="20171226">
                    <a:off x="4610295" y="3110064"/>
                    <a:ext cx="609656" cy="1447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pSp>
          </p:grpSp>
          <p:sp>
            <p:nvSpPr>
              <p:cNvPr id="47" name="TextBox 46"/>
              <p:cNvSpPr txBox="1"/>
              <p:nvPr/>
            </p:nvSpPr>
            <p:spPr>
              <a:xfrm rot="3347584">
                <a:off x="4483810" y="3371892"/>
                <a:ext cx="879475" cy="307891"/>
              </a:xfrm>
              <a:prstGeom prst="rect">
                <a:avLst/>
              </a:prstGeom>
              <a:noFill/>
            </p:spPr>
            <p:txBody>
              <a:bodyPr wrap="none">
                <a:spAutoFit/>
              </a:bodyPr>
              <a:lstStyle/>
              <a:p>
                <a:pPr>
                  <a:defRPr/>
                </a:pPr>
                <a:r>
                  <a:rPr lang="en-US" dirty="0">
                    <a:solidFill>
                      <a:schemeClr val="bg1"/>
                    </a:solidFill>
                    <a:latin typeface="+mj-lt"/>
                  </a:rPr>
                  <a:t>557.7 nm</a:t>
                </a:r>
              </a:p>
            </p:txBody>
          </p:sp>
          <p:sp>
            <p:nvSpPr>
              <p:cNvPr id="48" name="TextBox 47"/>
              <p:cNvSpPr txBox="1"/>
              <p:nvPr/>
            </p:nvSpPr>
            <p:spPr>
              <a:xfrm rot="3347584">
                <a:off x="4120608" y="2320410"/>
                <a:ext cx="539750" cy="277255"/>
              </a:xfrm>
              <a:prstGeom prst="rect">
                <a:avLst/>
              </a:prstGeom>
              <a:noFill/>
            </p:spPr>
            <p:txBody>
              <a:bodyPr wrap="none">
                <a:spAutoFit/>
              </a:bodyPr>
              <a:lstStyle/>
              <a:p>
                <a:pPr>
                  <a:defRPr/>
                </a:pPr>
                <a:r>
                  <a:rPr lang="en-US" dirty="0">
                    <a:solidFill>
                      <a:schemeClr val="bg1"/>
                    </a:solidFill>
                    <a:latin typeface="+mj-lt"/>
                  </a:rPr>
                  <a:t>630.0</a:t>
                </a:r>
              </a:p>
            </p:txBody>
          </p:sp>
        </p:grpSp>
        <p:sp>
          <p:nvSpPr>
            <p:cNvPr id="49" name="TextBox 48"/>
            <p:cNvSpPr txBox="1"/>
            <p:nvPr/>
          </p:nvSpPr>
          <p:spPr>
            <a:xfrm rot="2694884">
              <a:off x="4420352" y="2743200"/>
              <a:ext cx="430435" cy="307975"/>
            </a:xfrm>
            <a:prstGeom prst="rect">
              <a:avLst/>
            </a:prstGeom>
            <a:solidFill>
              <a:schemeClr val="bg2">
                <a:lumMod val="90000"/>
              </a:schemeClr>
            </a:solidFill>
          </p:spPr>
          <p:txBody>
            <a:bodyPr wrap="none">
              <a:spAutoFit/>
            </a:bodyPr>
            <a:lstStyle/>
            <a:p>
              <a:pPr>
                <a:defRPr/>
              </a:pPr>
              <a:r>
                <a:rPr lang="en-US" dirty="0">
                  <a:latin typeface="+mn-lt"/>
                </a:rPr>
                <a:t>AA</a:t>
              </a:r>
            </a:p>
          </p:txBody>
        </p:sp>
      </p:grpSp>
      <p:sp>
        <p:nvSpPr>
          <p:cNvPr id="1033" name="Rectangle 42"/>
          <p:cNvSpPr>
            <a:spLocks noChangeArrowheads="1"/>
          </p:cNvSpPr>
          <p:nvPr/>
        </p:nvSpPr>
        <p:spPr bwMode="auto">
          <a:xfrm>
            <a:off x="5194300" y="5715000"/>
            <a:ext cx="460375" cy="112713"/>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034" name="AutoShape 43"/>
          <p:cNvSpPr>
            <a:spLocks noChangeArrowheads="1"/>
          </p:cNvSpPr>
          <p:nvPr/>
        </p:nvSpPr>
        <p:spPr bwMode="auto">
          <a:xfrm rot="-1263809">
            <a:off x="5062538" y="5641975"/>
            <a:ext cx="276225" cy="1222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035" name="Line 46"/>
          <p:cNvSpPr>
            <a:spLocks noChangeShapeType="1"/>
          </p:cNvSpPr>
          <p:nvPr/>
        </p:nvSpPr>
        <p:spPr bwMode="auto">
          <a:xfrm flipH="1" flipV="1">
            <a:off x="4038600" y="3429000"/>
            <a:ext cx="990600" cy="2286000"/>
          </a:xfrm>
          <a:prstGeom prst="line">
            <a:avLst/>
          </a:prstGeom>
          <a:noFill/>
          <a:ln w="9525">
            <a:solidFill>
              <a:schemeClr val="bg1"/>
            </a:solidFill>
            <a:prstDash val="dash"/>
            <a:round/>
            <a:headEnd/>
            <a:tailEnd/>
          </a:ln>
        </p:spPr>
        <p:txBody>
          <a:bodyPr/>
          <a:lstStyle/>
          <a:p>
            <a:endParaRPr lang="en-US"/>
          </a:p>
        </p:txBody>
      </p:sp>
      <p:sp>
        <p:nvSpPr>
          <p:cNvPr id="1036" name="Line 46"/>
          <p:cNvSpPr>
            <a:spLocks noChangeShapeType="1"/>
          </p:cNvSpPr>
          <p:nvPr/>
        </p:nvSpPr>
        <p:spPr bwMode="auto">
          <a:xfrm flipV="1">
            <a:off x="5181600" y="3352800"/>
            <a:ext cx="76200" cy="2230438"/>
          </a:xfrm>
          <a:prstGeom prst="line">
            <a:avLst/>
          </a:prstGeom>
          <a:noFill/>
          <a:ln w="9525">
            <a:solidFill>
              <a:schemeClr val="bg1"/>
            </a:solidFill>
            <a:prstDash val="dash"/>
            <a:round/>
            <a:headEnd/>
            <a:tailEnd/>
          </a:ln>
        </p:spPr>
        <p:txBody>
          <a:bodyPr/>
          <a:lstStyle/>
          <a:p>
            <a:endParaRPr lang="en-US"/>
          </a:p>
        </p:txBody>
      </p:sp>
      <p:sp>
        <p:nvSpPr>
          <p:cNvPr id="58" name="Text Box 44"/>
          <p:cNvSpPr txBox="1">
            <a:spLocks noChangeArrowheads="1"/>
          </p:cNvSpPr>
          <p:nvPr/>
        </p:nvSpPr>
        <p:spPr bwMode="auto">
          <a:xfrm>
            <a:off x="5219700" y="5468938"/>
            <a:ext cx="1562100" cy="246062"/>
          </a:xfrm>
          <a:prstGeom prst="rect">
            <a:avLst/>
          </a:prstGeom>
          <a:noFill/>
          <a:ln w="9525">
            <a:noFill/>
            <a:miter lim="800000"/>
            <a:headEnd/>
            <a:tailEnd/>
          </a:ln>
        </p:spPr>
        <p:txBody>
          <a:bodyPr lIns="0" tIns="0" rIns="0" bIns="0">
            <a:spAutoFit/>
          </a:bodyPr>
          <a:lstStyle/>
          <a:p>
            <a:pPr>
              <a:defRPr/>
            </a:pPr>
            <a:r>
              <a:rPr lang="en-US" sz="1600" dirty="0">
                <a:solidFill>
                  <a:schemeClr val="tx1"/>
                </a:solidFill>
                <a:latin typeface="+mj-lt"/>
              </a:rPr>
              <a:t>On-site Imager</a:t>
            </a:r>
          </a:p>
        </p:txBody>
      </p:sp>
      <p:sp>
        <p:nvSpPr>
          <p:cNvPr id="1038" name="AutoShape 43"/>
          <p:cNvSpPr>
            <a:spLocks noChangeArrowheads="1"/>
          </p:cNvSpPr>
          <p:nvPr/>
        </p:nvSpPr>
        <p:spPr bwMode="auto">
          <a:xfrm rot="321448">
            <a:off x="4191000" y="5640388"/>
            <a:ext cx="276225" cy="225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039" name="TextBox 59"/>
          <p:cNvSpPr txBox="1">
            <a:spLocks noChangeArrowheads="1"/>
          </p:cNvSpPr>
          <p:nvPr/>
        </p:nvSpPr>
        <p:spPr bwMode="auto">
          <a:xfrm>
            <a:off x="5257800" y="1219200"/>
            <a:ext cx="381000" cy="400050"/>
          </a:xfrm>
          <a:prstGeom prst="rect">
            <a:avLst/>
          </a:prstGeom>
          <a:noFill/>
          <a:ln w="9525">
            <a:noFill/>
            <a:miter lim="800000"/>
            <a:headEnd/>
            <a:tailEnd/>
          </a:ln>
        </p:spPr>
        <p:txBody>
          <a:bodyPr>
            <a:spAutoFit/>
          </a:bodyPr>
          <a:lstStyle/>
          <a:p>
            <a:r>
              <a:rPr lang="en-US" sz="2000">
                <a:solidFill>
                  <a:schemeClr val="tx1"/>
                </a:solidFill>
              </a:rPr>
              <a:t>B</a:t>
            </a:r>
          </a:p>
        </p:txBody>
      </p:sp>
      <p:grpSp>
        <p:nvGrpSpPr>
          <p:cNvPr id="10" name="Group 1055"/>
          <p:cNvGrpSpPr>
            <a:grpSpLocks/>
          </p:cNvGrpSpPr>
          <p:nvPr/>
        </p:nvGrpSpPr>
        <p:grpSpPr bwMode="auto">
          <a:xfrm>
            <a:off x="304800" y="1600200"/>
            <a:ext cx="3048000" cy="2438400"/>
            <a:chOff x="2208" y="-785"/>
            <a:chExt cx="2016" cy="2112"/>
          </a:xfrm>
        </p:grpSpPr>
        <p:graphicFrame>
          <p:nvGraphicFramePr>
            <p:cNvPr id="1026" name="Object 1056"/>
            <p:cNvGraphicFramePr>
              <a:graphicFrameLocks noChangeAspect="1"/>
            </p:cNvGraphicFramePr>
            <p:nvPr/>
          </p:nvGraphicFramePr>
          <p:xfrm>
            <a:off x="2208" y="-785"/>
            <a:ext cx="2016" cy="2112"/>
          </p:xfrm>
          <a:graphic>
            <a:graphicData uri="http://schemas.openxmlformats.org/presentationml/2006/ole">
              <p:oleObj spid="_x0000_s1026" name="Photo Editor Photo" r:id="rId4" imgW="3095238" imgH="3191320" progId="">
                <p:embed/>
              </p:oleObj>
            </a:graphicData>
          </a:graphic>
        </p:graphicFrame>
        <p:sp>
          <p:nvSpPr>
            <p:cNvPr id="1041" name="Text Box 1057"/>
            <p:cNvSpPr txBox="1">
              <a:spLocks noChangeArrowheads="1"/>
            </p:cNvSpPr>
            <p:nvPr/>
          </p:nvSpPr>
          <p:spPr bwMode="auto">
            <a:xfrm>
              <a:off x="2208" y="182"/>
              <a:ext cx="528" cy="217"/>
            </a:xfrm>
            <a:prstGeom prst="rect">
              <a:avLst/>
            </a:prstGeom>
            <a:noFill/>
            <a:ln w="25400">
              <a:noFill/>
              <a:miter lim="800000"/>
              <a:headEnd/>
              <a:tailEnd/>
            </a:ln>
          </p:spPr>
          <p:txBody>
            <a:bodyPr>
              <a:spAutoFit/>
            </a:bodyPr>
            <a:lstStyle/>
            <a:p>
              <a:r>
                <a:rPr lang="en-US" sz="1600">
                  <a:solidFill>
                    <a:srgbClr val="FF00FF"/>
                  </a:solidFill>
                  <a:latin typeface="Arial" charset="0"/>
                </a:rPr>
                <a:t>Moon</a:t>
              </a:r>
            </a:p>
          </p:txBody>
        </p:sp>
        <p:sp>
          <p:nvSpPr>
            <p:cNvPr id="1042" name="Text Box 1058"/>
            <p:cNvSpPr txBox="1">
              <a:spLocks noChangeArrowheads="1"/>
            </p:cNvSpPr>
            <p:nvPr/>
          </p:nvSpPr>
          <p:spPr bwMode="auto">
            <a:xfrm>
              <a:off x="3547" y="-642"/>
              <a:ext cx="528" cy="334"/>
            </a:xfrm>
            <a:prstGeom prst="rect">
              <a:avLst/>
            </a:prstGeom>
            <a:noFill/>
            <a:ln w="25400">
              <a:noFill/>
              <a:miter lim="800000"/>
              <a:headEnd/>
              <a:tailEnd/>
            </a:ln>
          </p:spPr>
          <p:txBody>
            <a:bodyPr>
              <a:spAutoFit/>
            </a:bodyPr>
            <a:lstStyle/>
            <a:p>
              <a:r>
                <a:rPr lang="en-US" sz="1400">
                  <a:solidFill>
                    <a:srgbClr val="FF00FF"/>
                  </a:solidFill>
                  <a:latin typeface="Arial" charset="0"/>
                </a:rPr>
                <a:t>Natural Aurora</a:t>
              </a:r>
            </a:p>
          </p:txBody>
        </p:sp>
        <p:sp>
          <p:nvSpPr>
            <p:cNvPr id="1043" name="Text Box 1059"/>
            <p:cNvSpPr txBox="1">
              <a:spLocks noChangeArrowheads="1"/>
            </p:cNvSpPr>
            <p:nvPr/>
          </p:nvSpPr>
          <p:spPr bwMode="auto">
            <a:xfrm>
              <a:off x="2772" y="754"/>
              <a:ext cx="948" cy="453"/>
            </a:xfrm>
            <a:prstGeom prst="rect">
              <a:avLst/>
            </a:prstGeom>
            <a:noFill/>
            <a:ln w="25400">
              <a:noFill/>
              <a:miter lim="800000"/>
              <a:headEnd/>
              <a:tailEnd/>
            </a:ln>
          </p:spPr>
          <p:txBody>
            <a:bodyPr>
              <a:spAutoFit/>
            </a:bodyPr>
            <a:lstStyle/>
            <a:p>
              <a:r>
                <a:rPr lang="en-US" sz="1400">
                  <a:solidFill>
                    <a:srgbClr val="FF00FF"/>
                  </a:solidFill>
                  <a:latin typeface="Arial" charset="0"/>
                </a:rPr>
                <a:t>Magnetic Zenith Spot</a:t>
              </a:r>
            </a:p>
          </p:txBody>
        </p:sp>
        <p:sp>
          <p:nvSpPr>
            <p:cNvPr id="1044" name="Text Box 1060"/>
            <p:cNvSpPr txBox="1">
              <a:spLocks noChangeArrowheads="1"/>
            </p:cNvSpPr>
            <p:nvPr/>
          </p:nvSpPr>
          <p:spPr bwMode="auto">
            <a:xfrm>
              <a:off x="2842" y="-284"/>
              <a:ext cx="626" cy="400"/>
            </a:xfrm>
            <a:prstGeom prst="rect">
              <a:avLst/>
            </a:prstGeom>
            <a:noFill/>
            <a:ln w="25400">
              <a:noFill/>
              <a:miter lim="800000"/>
              <a:headEnd/>
              <a:tailEnd/>
            </a:ln>
          </p:spPr>
          <p:txBody>
            <a:bodyPr>
              <a:spAutoFit/>
            </a:bodyPr>
            <a:lstStyle/>
            <a:p>
              <a:r>
                <a:rPr lang="en-US">
                  <a:solidFill>
                    <a:srgbClr val="FF00FF"/>
                  </a:solidFill>
                  <a:latin typeface="Arial" charset="0"/>
                </a:rPr>
                <a:t>Ring-like Structure</a:t>
              </a:r>
            </a:p>
          </p:txBody>
        </p:sp>
        <p:sp>
          <p:nvSpPr>
            <p:cNvPr id="1045" name="Line 1061"/>
            <p:cNvSpPr>
              <a:spLocks noChangeShapeType="1"/>
            </p:cNvSpPr>
            <p:nvPr/>
          </p:nvSpPr>
          <p:spPr bwMode="auto">
            <a:xfrm flipH="1">
              <a:off x="3018" y="3"/>
              <a:ext cx="35" cy="250"/>
            </a:xfrm>
            <a:prstGeom prst="line">
              <a:avLst/>
            </a:prstGeom>
            <a:noFill/>
            <a:ln w="25400">
              <a:solidFill>
                <a:srgbClr val="FF00FF"/>
              </a:solidFill>
              <a:round/>
              <a:headEnd/>
              <a:tailEnd type="triangle" w="med" len="med"/>
            </a:ln>
          </p:spPr>
          <p:txBody>
            <a:bodyPr anchor="ctr">
              <a:spAutoFit/>
            </a:bodyPr>
            <a:lstStyle/>
            <a:p>
              <a:endParaRPr lang="en-US"/>
            </a:p>
          </p:txBody>
        </p:sp>
        <p:sp>
          <p:nvSpPr>
            <p:cNvPr id="1046" name="Line 1062"/>
            <p:cNvSpPr>
              <a:spLocks noChangeShapeType="1"/>
            </p:cNvSpPr>
            <p:nvPr/>
          </p:nvSpPr>
          <p:spPr bwMode="auto">
            <a:xfrm>
              <a:off x="3159" y="3"/>
              <a:ext cx="71" cy="214"/>
            </a:xfrm>
            <a:prstGeom prst="line">
              <a:avLst/>
            </a:prstGeom>
            <a:noFill/>
            <a:ln w="25400">
              <a:solidFill>
                <a:srgbClr val="FF00FF"/>
              </a:solidFill>
              <a:round/>
              <a:headEnd/>
              <a:tailEnd type="triangle" w="med" len="med"/>
            </a:ln>
          </p:spPr>
          <p:txBody>
            <a:bodyPr anchor="ctr">
              <a:spAutoFit/>
            </a:bodyPr>
            <a:lstStyle/>
            <a:p>
              <a:endParaRPr lang="en-US"/>
            </a:p>
          </p:txBody>
        </p:sp>
        <p:sp>
          <p:nvSpPr>
            <p:cNvPr id="1047" name="Line 1063"/>
            <p:cNvSpPr>
              <a:spLocks noChangeShapeType="1"/>
            </p:cNvSpPr>
            <p:nvPr/>
          </p:nvSpPr>
          <p:spPr bwMode="auto">
            <a:xfrm flipV="1">
              <a:off x="3053" y="504"/>
              <a:ext cx="36" cy="250"/>
            </a:xfrm>
            <a:prstGeom prst="line">
              <a:avLst/>
            </a:prstGeom>
            <a:noFill/>
            <a:ln w="25400">
              <a:solidFill>
                <a:srgbClr val="FF00FF"/>
              </a:solidFill>
              <a:round/>
              <a:headEnd/>
              <a:tailEnd type="triangle" w="med" len="med"/>
            </a:ln>
          </p:spPr>
          <p:txBody>
            <a:bodyPr anchor="ctr">
              <a:spAutoFit/>
            </a:bodyPr>
            <a:lstStyle/>
            <a:p>
              <a:endParaRPr lang="en-US"/>
            </a:p>
          </p:txBody>
        </p:sp>
        <p:sp>
          <p:nvSpPr>
            <p:cNvPr id="1048" name="Line 1064"/>
            <p:cNvSpPr>
              <a:spLocks noChangeShapeType="1"/>
            </p:cNvSpPr>
            <p:nvPr/>
          </p:nvSpPr>
          <p:spPr bwMode="auto">
            <a:xfrm>
              <a:off x="3265" y="3"/>
              <a:ext cx="70" cy="250"/>
            </a:xfrm>
            <a:prstGeom prst="line">
              <a:avLst/>
            </a:prstGeom>
            <a:noFill/>
            <a:ln w="25400">
              <a:solidFill>
                <a:srgbClr val="FF00FF"/>
              </a:solidFill>
              <a:round/>
              <a:headEnd/>
              <a:tailEnd type="triangle" w="med" len="med"/>
            </a:ln>
          </p:spPr>
          <p:txBody>
            <a:bodyPr anchor="ctr">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52600" y="304800"/>
            <a:ext cx="5181600" cy="685800"/>
          </a:xfrm>
          <a:prstGeom prst="rect">
            <a:avLst/>
          </a:prstGeom>
        </p:spPr>
        <p:txBody>
          <a:bodyPr/>
          <a:lstStyle/>
          <a:p>
            <a:pPr algn="ctr"/>
            <a:r>
              <a:rPr lang="en-US" altLang="zh-TW" sz="4400" b="1" dirty="0" smtClean="0">
                <a:solidFill>
                  <a:schemeClr val="tx1"/>
                </a:solidFill>
                <a:ea typeface="新細明體" pitchFamily="18" charset="-120"/>
              </a:rPr>
              <a:t>HF  Heating </a:t>
            </a:r>
          </a:p>
        </p:txBody>
      </p:sp>
      <p:pic>
        <p:nvPicPr>
          <p:cNvPr id="9219" name="Picture 25"/>
          <p:cNvPicPr>
            <a:picLocks noChangeAspect="1" noChangeArrowheads="1"/>
          </p:cNvPicPr>
          <p:nvPr/>
        </p:nvPicPr>
        <p:blipFill>
          <a:blip r:embed="rId2" cstate="print"/>
          <a:srcRect/>
          <a:stretch>
            <a:fillRect/>
          </a:stretch>
        </p:blipFill>
        <p:spPr bwMode="auto">
          <a:xfrm>
            <a:off x="374650" y="1219200"/>
            <a:ext cx="5187950" cy="5391150"/>
          </a:xfrm>
          <a:prstGeom prst="rect">
            <a:avLst/>
          </a:prstGeom>
          <a:noFill/>
          <a:ln w="9525">
            <a:noFill/>
            <a:miter lim="800000"/>
            <a:headEnd/>
            <a:tailEnd/>
          </a:ln>
        </p:spPr>
      </p:pic>
      <p:sp>
        <p:nvSpPr>
          <p:cNvPr id="9220" name="Rectangle 4"/>
          <p:cNvSpPr>
            <a:spLocks noChangeArrowheads="1"/>
          </p:cNvSpPr>
          <p:nvPr/>
        </p:nvSpPr>
        <p:spPr bwMode="auto">
          <a:xfrm>
            <a:off x="6019800" y="1828800"/>
            <a:ext cx="2133600" cy="685800"/>
          </a:xfrm>
          <a:prstGeom prst="rect">
            <a:avLst/>
          </a:prstGeom>
          <a:solidFill>
            <a:srgbClr val="FF0066"/>
          </a:solidFill>
          <a:ln w="9525">
            <a:solidFill>
              <a:schemeClr val="tx1"/>
            </a:solidFill>
            <a:miter lim="800000"/>
            <a:headEnd/>
            <a:tailEnd/>
          </a:ln>
        </p:spPr>
        <p:txBody>
          <a:bodyPr wrap="none" anchor="ctr"/>
          <a:lstStyle/>
          <a:p>
            <a:pPr>
              <a:spcBef>
                <a:spcPct val="0"/>
              </a:spcBef>
            </a:pPr>
            <a:r>
              <a:rPr lang="en-US" sz="1800">
                <a:solidFill>
                  <a:schemeClr val="bg1"/>
                </a:solidFill>
                <a:latin typeface="Arial" charset="0"/>
              </a:rPr>
              <a:t>Electromagnetic</a:t>
            </a:r>
          </a:p>
          <a:p>
            <a:pPr>
              <a:spcBef>
                <a:spcPct val="0"/>
              </a:spcBef>
            </a:pPr>
            <a:r>
              <a:rPr lang="en-US" sz="1800">
                <a:solidFill>
                  <a:schemeClr val="bg1"/>
                </a:solidFill>
                <a:latin typeface="Arial" charset="0"/>
              </a:rPr>
              <a:t>Waves</a:t>
            </a:r>
          </a:p>
        </p:txBody>
      </p:sp>
      <p:sp>
        <p:nvSpPr>
          <p:cNvPr id="9221" name="Rectangle 5"/>
          <p:cNvSpPr>
            <a:spLocks noChangeArrowheads="1"/>
          </p:cNvSpPr>
          <p:nvPr/>
        </p:nvSpPr>
        <p:spPr bwMode="auto">
          <a:xfrm>
            <a:off x="6172200" y="3352800"/>
            <a:ext cx="1905000" cy="685800"/>
          </a:xfrm>
          <a:prstGeom prst="rect">
            <a:avLst/>
          </a:prstGeom>
          <a:solidFill>
            <a:srgbClr val="009900"/>
          </a:solidFill>
          <a:ln w="9525">
            <a:solidFill>
              <a:schemeClr val="tx1"/>
            </a:solidFill>
            <a:miter lim="800000"/>
            <a:headEnd/>
            <a:tailEnd/>
          </a:ln>
        </p:spPr>
        <p:txBody>
          <a:bodyPr wrap="none" anchor="ctr"/>
          <a:lstStyle/>
          <a:p>
            <a:pPr>
              <a:spcBef>
                <a:spcPct val="0"/>
              </a:spcBef>
            </a:pPr>
            <a:r>
              <a:rPr lang="en-US" sz="1800">
                <a:solidFill>
                  <a:schemeClr val="bg1"/>
                </a:solidFill>
                <a:latin typeface="Arial" charset="0"/>
              </a:rPr>
              <a:t>Electrostatic</a:t>
            </a:r>
          </a:p>
          <a:p>
            <a:pPr>
              <a:spcBef>
                <a:spcPct val="0"/>
              </a:spcBef>
            </a:pPr>
            <a:r>
              <a:rPr lang="en-US" sz="1800">
                <a:solidFill>
                  <a:schemeClr val="bg1"/>
                </a:solidFill>
                <a:latin typeface="Arial" charset="0"/>
              </a:rPr>
              <a:t>Waves</a:t>
            </a:r>
          </a:p>
        </p:txBody>
      </p:sp>
      <p:sp>
        <p:nvSpPr>
          <p:cNvPr id="9222" name="Rectangle 6"/>
          <p:cNvSpPr>
            <a:spLocks noChangeArrowheads="1"/>
          </p:cNvSpPr>
          <p:nvPr/>
        </p:nvSpPr>
        <p:spPr bwMode="auto">
          <a:xfrm>
            <a:off x="6172200" y="4876800"/>
            <a:ext cx="1905000" cy="762000"/>
          </a:xfrm>
          <a:prstGeom prst="rect">
            <a:avLst/>
          </a:prstGeom>
          <a:solidFill>
            <a:srgbClr val="333399"/>
          </a:solidFill>
          <a:ln w="9525">
            <a:solidFill>
              <a:schemeClr val="tx1"/>
            </a:solidFill>
            <a:miter lim="800000"/>
            <a:headEnd/>
            <a:tailEnd/>
          </a:ln>
        </p:spPr>
        <p:txBody>
          <a:bodyPr wrap="none" anchor="ctr"/>
          <a:lstStyle/>
          <a:p>
            <a:pPr>
              <a:spcBef>
                <a:spcPct val="0"/>
              </a:spcBef>
            </a:pPr>
            <a:r>
              <a:rPr lang="en-US" sz="1800">
                <a:solidFill>
                  <a:schemeClr val="bg1"/>
                </a:solidFill>
                <a:latin typeface="Arial" charset="0"/>
              </a:rPr>
              <a:t>Energetic</a:t>
            </a:r>
          </a:p>
          <a:p>
            <a:pPr>
              <a:spcBef>
                <a:spcPct val="0"/>
              </a:spcBef>
            </a:pPr>
            <a:r>
              <a:rPr lang="en-US" sz="1800">
                <a:solidFill>
                  <a:schemeClr val="bg1"/>
                </a:solidFill>
                <a:latin typeface="Arial" charset="0"/>
              </a:rPr>
              <a:t>Electrons</a:t>
            </a:r>
          </a:p>
        </p:txBody>
      </p:sp>
      <p:cxnSp>
        <p:nvCxnSpPr>
          <p:cNvPr id="9223" name="AutoShape 7"/>
          <p:cNvCxnSpPr>
            <a:cxnSpLocks noChangeShapeType="1"/>
          </p:cNvCxnSpPr>
          <p:nvPr/>
        </p:nvCxnSpPr>
        <p:spPr bwMode="auto">
          <a:xfrm rot="16200000" flipH="1">
            <a:off x="6800850" y="2952750"/>
            <a:ext cx="762000" cy="38100"/>
          </a:xfrm>
          <a:prstGeom prst="straightConnector1">
            <a:avLst/>
          </a:prstGeom>
          <a:noFill/>
          <a:ln w="15875">
            <a:solidFill>
              <a:schemeClr val="tx1"/>
            </a:solidFill>
            <a:round/>
            <a:headEnd/>
            <a:tailEnd type="triangle" w="lg" len="lg"/>
          </a:ln>
        </p:spPr>
      </p:cxnSp>
      <p:cxnSp>
        <p:nvCxnSpPr>
          <p:cNvPr id="9224" name="AutoShape 7"/>
          <p:cNvCxnSpPr>
            <a:cxnSpLocks noChangeShapeType="1"/>
          </p:cNvCxnSpPr>
          <p:nvPr/>
        </p:nvCxnSpPr>
        <p:spPr bwMode="auto">
          <a:xfrm rot="16200000" flipH="1">
            <a:off x="6724650" y="4324350"/>
            <a:ext cx="1066800" cy="38100"/>
          </a:xfrm>
          <a:prstGeom prst="straightConnector1">
            <a:avLst/>
          </a:prstGeom>
          <a:noFill/>
          <a:ln w="15875">
            <a:solidFill>
              <a:schemeClr val="tx1"/>
            </a:solidFill>
            <a:round/>
            <a:headEnd/>
            <a:tailEnd type="triangle" w="lg" len="lg"/>
          </a:ln>
        </p:spPr>
      </p:cxnSp>
      <p:sp>
        <p:nvSpPr>
          <p:cNvPr id="9225" name="Rectangle 23"/>
          <p:cNvSpPr>
            <a:spLocks noChangeArrowheads="1"/>
          </p:cNvSpPr>
          <p:nvPr/>
        </p:nvSpPr>
        <p:spPr bwMode="auto">
          <a:xfrm>
            <a:off x="5900738" y="1295400"/>
            <a:ext cx="2301875" cy="369888"/>
          </a:xfrm>
          <a:prstGeom prst="rect">
            <a:avLst/>
          </a:prstGeom>
          <a:noFill/>
          <a:ln w="9525">
            <a:noFill/>
            <a:miter lim="800000"/>
            <a:headEnd/>
            <a:tailEnd/>
          </a:ln>
        </p:spPr>
        <p:txBody>
          <a:bodyPr wrap="none">
            <a:spAutoFit/>
          </a:bodyPr>
          <a:lstStyle/>
          <a:p>
            <a:r>
              <a:rPr lang="en-US" sz="1800">
                <a:solidFill>
                  <a:schemeClr val="tx1"/>
                </a:solidFill>
                <a:latin typeface="Arial" charset="0"/>
                <a:cs typeface="Arial" charset="0"/>
              </a:rPr>
              <a:t>Energy Conversion</a:t>
            </a:r>
            <a:endParaRPr lang="en-US" sz="180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838200" y="6473825"/>
            <a:ext cx="2116137" cy="307975"/>
          </a:xfrm>
          <a:prstGeom prst="rect">
            <a:avLst/>
          </a:prstGeom>
          <a:solidFill>
            <a:schemeClr val="tx1"/>
          </a:solidFill>
          <a:ln w="9525">
            <a:noFill/>
            <a:miter lim="800000"/>
            <a:headEnd/>
            <a:tailEnd type="none" w="lg" len="lg"/>
          </a:ln>
          <a:effectLst>
            <a:outerShdw dist="107763" dir="2700000" algn="ctr" rotWithShape="0">
              <a:schemeClr val="bg2"/>
            </a:outerShdw>
          </a:effectLst>
        </p:spPr>
        <p:txBody>
          <a:bodyPr wrap="none">
            <a:spAutoFit/>
          </a:bodyPr>
          <a:lstStyle/>
          <a:p>
            <a:pPr>
              <a:defRPr/>
            </a:pPr>
            <a:r>
              <a:rPr lang="en-US" dirty="0">
                <a:solidFill>
                  <a:schemeClr val="bg1"/>
                </a:solidFill>
                <a:latin typeface="+mj-lt"/>
              </a:rPr>
              <a:t>Pedersen et al., GRL 2010</a:t>
            </a:r>
          </a:p>
        </p:txBody>
      </p:sp>
      <p:sp>
        <p:nvSpPr>
          <p:cNvPr id="24579" name="Rectangle 2"/>
          <p:cNvSpPr>
            <a:spLocks noGrp="1" noChangeArrowheads="1"/>
          </p:cNvSpPr>
          <p:nvPr>
            <p:ph type="title"/>
          </p:nvPr>
        </p:nvSpPr>
        <p:spPr>
          <a:xfrm>
            <a:off x="1066800" y="152400"/>
            <a:ext cx="7010400" cy="685800"/>
          </a:xfrm>
        </p:spPr>
        <p:txBody>
          <a:bodyPr/>
          <a:lstStyle/>
          <a:p>
            <a:r>
              <a:rPr lang="en-US" sz="4800" b="1" dirty="0" smtClean="0">
                <a:solidFill>
                  <a:schemeClr val="tx1"/>
                </a:solidFill>
              </a:rPr>
              <a:t>Descending </a:t>
            </a:r>
            <a:r>
              <a:rPr lang="en-US" sz="4800" b="1" i="1" dirty="0" err="1" smtClean="0">
                <a:solidFill>
                  <a:schemeClr val="tx1"/>
                </a:solidFill>
              </a:rPr>
              <a:t>A</a:t>
            </a:r>
            <a:r>
              <a:rPr lang="en-US" sz="1600" b="1" i="1" dirty="0" err="1" smtClean="0">
                <a:solidFill>
                  <a:schemeClr val="tx1"/>
                </a:solidFill>
              </a:rPr>
              <a:t>rtificial</a:t>
            </a:r>
            <a:r>
              <a:rPr lang="en-US" sz="4800" b="1" i="1" dirty="0" err="1" smtClean="0">
                <a:solidFill>
                  <a:schemeClr val="tx1"/>
                </a:solidFill>
              </a:rPr>
              <a:t>P</a:t>
            </a:r>
            <a:r>
              <a:rPr lang="en-US" sz="1600" b="1" i="1" dirty="0" err="1" smtClean="0">
                <a:solidFill>
                  <a:schemeClr val="tx1"/>
                </a:solidFill>
              </a:rPr>
              <a:t>lasma</a:t>
            </a:r>
            <a:r>
              <a:rPr lang="en-US" sz="1600" b="1" i="1" dirty="0" smtClean="0">
                <a:solidFill>
                  <a:schemeClr val="tx1"/>
                </a:solidFill>
              </a:rPr>
              <a:t> </a:t>
            </a:r>
            <a:r>
              <a:rPr lang="en-US" sz="4800" b="1" i="1" dirty="0" smtClean="0">
                <a:solidFill>
                  <a:schemeClr val="tx1"/>
                </a:solidFill>
              </a:rPr>
              <a:t>`L</a:t>
            </a:r>
            <a:r>
              <a:rPr lang="en-US" sz="4000" b="1" i="1" dirty="0" smtClean="0">
                <a:solidFill>
                  <a:schemeClr val="tx1"/>
                </a:solidFill>
              </a:rPr>
              <a:t>ayer</a:t>
            </a:r>
            <a:r>
              <a:rPr lang="en-US" sz="4800" b="1" i="1" dirty="0" smtClean="0">
                <a:solidFill>
                  <a:schemeClr val="tx1"/>
                </a:solidFill>
              </a:rPr>
              <a:t>’</a:t>
            </a:r>
            <a:endParaRPr lang="en-US" altLang="zh-TW" sz="3200" b="1" i="1" dirty="0" smtClean="0">
              <a:solidFill>
                <a:schemeClr val="tx1"/>
              </a:solidFill>
              <a:ea typeface="新細明體" pitchFamily="18" charset="-120"/>
            </a:endParaRPr>
          </a:p>
        </p:txBody>
      </p:sp>
      <p:grpSp>
        <p:nvGrpSpPr>
          <p:cNvPr id="2" name="Group 13"/>
          <p:cNvGrpSpPr>
            <a:grpSpLocks/>
          </p:cNvGrpSpPr>
          <p:nvPr/>
        </p:nvGrpSpPr>
        <p:grpSpPr bwMode="auto">
          <a:xfrm>
            <a:off x="152400" y="1143000"/>
            <a:ext cx="3886200" cy="5243396"/>
            <a:chOff x="705871" y="1066800"/>
            <a:chExt cx="4868159" cy="4985449"/>
          </a:xfrm>
        </p:grpSpPr>
        <p:sp>
          <p:nvSpPr>
            <p:cNvPr id="8" name="Rectangle 7"/>
            <p:cNvSpPr/>
            <p:nvPr/>
          </p:nvSpPr>
          <p:spPr>
            <a:xfrm>
              <a:off x="801325" y="5028273"/>
              <a:ext cx="4772705" cy="1023976"/>
            </a:xfrm>
            <a:prstGeom prst="rect">
              <a:avLst/>
            </a:prstGeom>
            <a:solidFill>
              <a:srgbClr val="FFF8D9"/>
            </a:solidFill>
          </p:spPr>
          <p:txBody>
            <a:bodyPr wrap="square">
              <a:spAutoFit/>
            </a:bodyPr>
            <a:lstStyle/>
            <a:p>
              <a:pPr algn="l">
                <a:spcBef>
                  <a:spcPts val="600"/>
                </a:spcBef>
                <a:buFont typeface="Wingdings" pitchFamily="2" charset="2"/>
                <a:buChar char="Ø"/>
                <a:defRPr/>
              </a:pPr>
              <a:r>
                <a:rPr lang="en-US"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1-sec Images </a:t>
              </a:r>
              <a:r>
                <a:rPr lang="en-US" dirty="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of </a:t>
              </a:r>
              <a:r>
                <a:rPr lang="en-US"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AA </a:t>
              </a:r>
              <a:r>
                <a:rPr lang="en-US" dirty="0" smtClean="0">
                  <a:solidFill>
                    <a:schemeClr val="tx1"/>
                  </a:solidFill>
                  <a:effectLst>
                    <a:outerShdw blurRad="38100" dist="38100" dir="2700000" algn="tl">
                      <a:srgbClr val="000000">
                        <a:alpha val="43137"/>
                      </a:srgbClr>
                    </a:outerShdw>
                  </a:effectLst>
                  <a:latin typeface="+mj-lt"/>
                </a:rPr>
                <a:t>from</a:t>
              </a:r>
              <a:r>
                <a:rPr lang="en-US" dirty="0" smtClean="0">
                  <a:solidFill>
                    <a:srgbClr val="C00000"/>
                  </a:solidFill>
                  <a:effectLst>
                    <a:outerShdw blurRad="38100" dist="38100" dir="2700000" algn="tl">
                      <a:srgbClr val="000000">
                        <a:alpha val="43137"/>
                      </a:srgbClr>
                    </a:outerShdw>
                  </a:effectLst>
                  <a:latin typeface="+mj-lt"/>
                  <a:ea typeface="Tahoma" pitchFamily="34" charset="0"/>
                  <a:cs typeface="Tahoma" pitchFamily="34" charset="0"/>
                </a:rPr>
                <a:t>: </a:t>
              </a:r>
              <a:r>
                <a:rPr lang="en-US" dirty="0" smtClean="0">
                  <a:solidFill>
                    <a:srgbClr val="00FF00"/>
                  </a:solidFill>
                  <a:effectLst>
                    <a:outerShdw blurRad="38100" dist="38100" dir="2700000" algn="tl">
                      <a:srgbClr val="000000">
                        <a:alpha val="43137"/>
                      </a:srgbClr>
                    </a:outerShdw>
                  </a:effectLst>
                  <a:latin typeface="+mj-lt"/>
                </a:rPr>
                <a:t>(</a:t>
              </a:r>
              <a:r>
                <a:rPr lang="en-US" dirty="0">
                  <a:solidFill>
                    <a:srgbClr val="00FF00"/>
                  </a:solidFill>
                  <a:effectLst>
                    <a:outerShdw blurRad="38100" dist="38100" dir="2700000" algn="tl">
                      <a:srgbClr val="000000">
                        <a:alpha val="43137"/>
                      </a:srgbClr>
                    </a:outerShdw>
                  </a:effectLst>
                  <a:latin typeface="+mj-lt"/>
                </a:rPr>
                <a:t>top) </a:t>
              </a:r>
              <a:r>
                <a:rPr lang="en-US" dirty="0" smtClean="0">
                  <a:solidFill>
                    <a:schemeClr val="tx1"/>
                  </a:solidFill>
                  <a:effectLst>
                    <a:outerShdw blurRad="38100" dist="38100" dir="2700000" algn="tl">
                      <a:srgbClr val="000000">
                        <a:alpha val="43137"/>
                      </a:srgbClr>
                    </a:outerShdw>
                  </a:effectLst>
                  <a:latin typeface="+mj-lt"/>
                </a:rPr>
                <a:t>the </a:t>
              </a:r>
              <a:r>
                <a:rPr lang="en-US" dirty="0">
                  <a:solidFill>
                    <a:schemeClr val="tx1"/>
                  </a:solidFill>
                  <a:effectLst>
                    <a:outerShdw blurRad="38100" dist="38100" dir="2700000" algn="tl">
                      <a:srgbClr val="000000">
                        <a:alpha val="43137"/>
                      </a:srgbClr>
                    </a:outerShdw>
                  </a:effectLst>
                  <a:latin typeface="+mj-lt"/>
                </a:rPr>
                <a:t>remote </a:t>
              </a:r>
              <a:r>
                <a:rPr lang="en-US" dirty="0" smtClean="0">
                  <a:solidFill>
                    <a:schemeClr val="tx1"/>
                  </a:solidFill>
                  <a:effectLst>
                    <a:outerShdw blurRad="38100" dist="38100" dir="2700000" algn="tl">
                      <a:srgbClr val="000000">
                        <a:alpha val="43137"/>
                      </a:srgbClr>
                    </a:outerShdw>
                  </a:effectLst>
                  <a:latin typeface="+mj-lt"/>
                </a:rPr>
                <a:t>site at </a:t>
              </a:r>
              <a:r>
                <a:rPr lang="en-US" dirty="0" smtClean="0">
                  <a:solidFill>
                    <a:srgbClr val="00B050"/>
                  </a:solidFill>
                  <a:effectLst>
                    <a:outerShdw blurRad="38100" dist="38100" dir="2700000" algn="tl">
                      <a:srgbClr val="000000">
                        <a:alpha val="43137"/>
                      </a:srgbClr>
                    </a:outerShdw>
                  </a:effectLst>
                  <a:latin typeface="+mj-lt"/>
                </a:rPr>
                <a:t>557.7-nm </a:t>
              </a:r>
              <a:r>
                <a:rPr lang="en-US" dirty="0" smtClean="0">
                  <a:solidFill>
                    <a:schemeClr val="tx1"/>
                  </a:solidFill>
                  <a:effectLst>
                    <a:outerShdw blurRad="38100" dist="38100" dir="2700000" algn="tl">
                      <a:srgbClr val="000000">
                        <a:alpha val="43137"/>
                      </a:srgbClr>
                    </a:outerShdw>
                  </a:effectLst>
                  <a:latin typeface="+mj-lt"/>
                </a:rPr>
                <a:t>and the HAARP site looking up along B  at </a:t>
              </a:r>
              <a:r>
                <a:rPr lang="en-US" dirty="0" smtClean="0">
                  <a:solidFill>
                    <a:srgbClr val="00B050"/>
                  </a:solidFill>
                  <a:effectLst>
                    <a:outerShdw blurRad="38100" dist="38100" dir="2700000" algn="tl">
                      <a:srgbClr val="000000">
                        <a:alpha val="43137"/>
                      </a:srgbClr>
                    </a:outerShdw>
                  </a:effectLst>
                </a:rPr>
                <a:t>557.7-nm </a:t>
              </a:r>
              <a:r>
                <a:rPr lang="en-US" dirty="0" smtClean="0">
                  <a:solidFill>
                    <a:srgbClr val="00FF00"/>
                  </a:solidFill>
                  <a:effectLst>
                    <a:outerShdw blurRad="38100" dist="38100" dir="2700000" algn="tl">
                      <a:srgbClr val="000000">
                        <a:alpha val="43137"/>
                      </a:srgbClr>
                    </a:outerShdw>
                  </a:effectLst>
                  <a:latin typeface="+mj-lt"/>
                </a:rPr>
                <a:t>(2nd row)</a:t>
              </a:r>
              <a:r>
                <a:rPr lang="en-US" dirty="0" smtClean="0">
                  <a:solidFill>
                    <a:srgbClr val="00B050"/>
                  </a:solidFill>
                  <a:effectLst>
                    <a:outerShdw blurRad="38100" dist="38100" dir="2700000" algn="tl">
                      <a:srgbClr val="000000">
                        <a:alpha val="43137"/>
                      </a:srgbClr>
                    </a:outerShdw>
                  </a:effectLst>
                  <a:latin typeface="+mj-lt"/>
                </a:rPr>
                <a:t> </a:t>
              </a:r>
              <a:r>
                <a:rPr lang="en-US" dirty="0" smtClean="0">
                  <a:solidFill>
                    <a:schemeClr val="tx1"/>
                  </a:solidFill>
                  <a:effectLst>
                    <a:outerShdw blurRad="38100" dist="38100" dir="2700000" algn="tl">
                      <a:srgbClr val="000000">
                        <a:alpha val="43137"/>
                      </a:srgbClr>
                    </a:outerShdw>
                  </a:effectLst>
                  <a:latin typeface="+mj-lt"/>
                </a:rPr>
                <a:t>and</a:t>
              </a:r>
              <a:r>
                <a:rPr lang="en-US" dirty="0" smtClean="0">
                  <a:solidFill>
                    <a:srgbClr val="00B050"/>
                  </a:solidFill>
                  <a:effectLst>
                    <a:outerShdw blurRad="38100" dist="38100" dir="2700000" algn="tl">
                      <a:srgbClr val="000000">
                        <a:alpha val="43137"/>
                      </a:srgbClr>
                    </a:outerShdw>
                  </a:effectLst>
                  <a:latin typeface="+mj-lt"/>
                </a:rPr>
                <a:t> </a:t>
              </a:r>
              <a:r>
                <a:rPr lang="en-US" dirty="0" smtClean="0">
                  <a:solidFill>
                    <a:srgbClr val="00B0F0"/>
                  </a:solidFill>
                  <a:effectLst>
                    <a:outerShdw blurRad="38100" dist="38100" dir="2700000" algn="tl">
                      <a:srgbClr val="000000">
                        <a:alpha val="43137"/>
                      </a:srgbClr>
                    </a:outerShdw>
                  </a:effectLst>
                  <a:latin typeface="+mj-lt"/>
                </a:rPr>
                <a:t>427.8 nm (3rd row)</a:t>
              </a:r>
              <a:r>
                <a:rPr lang="en-US" dirty="0" smtClean="0">
                  <a:solidFill>
                    <a:schemeClr val="tx1"/>
                  </a:solidFill>
                  <a:effectLst>
                    <a:outerShdw blurRad="38100" dist="38100" dir="2700000" algn="tl">
                      <a:srgbClr val="000000">
                        <a:alpha val="43137"/>
                      </a:srgbClr>
                    </a:outerShdw>
                  </a:effectLst>
                  <a:latin typeface="+mj-lt"/>
                </a:rPr>
                <a:t>.</a:t>
              </a:r>
              <a:endParaRPr lang="en-US" dirty="0">
                <a:solidFill>
                  <a:schemeClr val="tx1"/>
                </a:solidFill>
                <a:effectLst>
                  <a:outerShdw blurRad="38100" dist="38100" dir="2700000" algn="tl">
                    <a:srgbClr val="000000">
                      <a:alpha val="43137"/>
                    </a:srgbClr>
                  </a:outerShdw>
                </a:effectLst>
                <a:latin typeface="+mj-lt"/>
              </a:endParaRPr>
            </a:p>
            <a:p>
              <a:pPr algn="l">
                <a:spcBef>
                  <a:spcPts val="600"/>
                </a:spcBef>
                <a:buFont typeface="Wingdings" pitchFamily="2" charset="2"/>
                <a:buChar char="Ø"/>
                <a:defRPr/>
              </a:pPr>
              <a:r>
                <a:rPr lang="en-US" dirty="0" smtClean="0">
                  <a:solidFill>
                    <a:srgbClr val="00B0F0"/>
                  </a:solidFill>
                  <a:effectLst>
                    <a:outerShdw blurRad="38100" dist="38100" dir="2700000" algn="tl">
                      <a:srgbClr val="000000">
                        <a:alpha val="43137"/>
                      </a:srgbClr>
                    </a:outerShdw>
                  </a:effectLst>
                  <a:latin typeface="+mj-lt"/>
                </a:rPr>
                <a:t>4th row: </a:t>
              </a:r>
              <a:r>
                <a:rPr lang="en-US" dirty="0" smtClean="0">
                  <a:solidFill>
                    <a:schemeClr val="tx1"/>
                  </a:solidFill>
                  <a:effectLst>
                    <a:outerShdw blurRad="38100" dist="38100" dir="2700000" algn="tl">
                      <a:srgbClr val="000000">
                        <a:alpha val="43137"/>
                      </a:srgbClr>
                    </a:outerShdw>
                  </a:effectLst>
                  <a:latin typeface="+mj-lt"/>
                </a:rPr>
                <a:t>Average </a:t>
              </a:r>
              <a:r>
                <a:rPr lang="en-US" dirty="0">
                  <a:solidFill>
                    <a:schemeClr val="tx1"/>
                  </a:solidFill>
                  <a:effectLst>
                    <a:outerShdw blurRad="38100" dist="38100" dir="2700000" algn="tl">
                      <a:srgbClr val="000000">
                        <a:alpha val="43137"/>
                      </a:srgbClr>
                    </a:outerShdw>
                  </a:effectLst>
                  <a:latin typeface="+mj-lt"/>
                </a:rPr>
                <a:t>intensities at </a:t>
              </a:r>
              <a:r>
                <a:rPr lang="en-US" dirty="0">
                  <a:solidFill>
                    <a:srgbClr val="00B0F0"/>
                  </a:solidFill>
                  <a:effectLst>
                    <a:outerShdw blurRad="38100" dist="38100" dir="2700000" algn="tl">
                      <a:srgbClr val="000000">
                        <a:alpha val="43137"/>
                      </a:srgbClr>
                    </a:outerShdw>
                  </a:effectLst>
                  <a:latin typeface="+mj-lt"/>
                </a:rPr>
                <a:t>427.8 nm </a:t>
              </a:r>
              <a:r>
                <a:rPr lang="en-US" dirty="0">
                  <a:solidFill>
                    <a:schemeClr val="tx1"/>
                  </a:solidFill>
                  <a:effectLst>
                    <a:outerShdw blurRad="38100" dist="38100" dir="2700000" algn="tl">
                      <a:srgbClr val="000000">
                        <a:alpha val="43137"/>
                      </a:srgbClr>
                    </a:outerShdw>
                  </a:effectLst>
                  <a:latin typeface="+mj-lt"/>
                </a:rPr>
                <a:t>for the images’ center </a:t>
              </a:r>
            </a:p>
          </p:txBody>
        </p:sp>
        <p:pic>
          <p:nvPicPr>
            <p:cNvPr id="24587" name="Picture 7"/>
            <p:cNvPicPr>
              <a:picLocks noChangeAspect="1" noChangeArrowheads="1"/>
            </p:cNvPicPr>
            <p:nvPr/>
          </p:nvPicPr>
          <p:blipFill>
            <a:blip r:embed="rId2" cstate="print"/>
            <a:srcRect/>
            <a:stretch>
              <a:fillRect/>
            </a:stretch>
          </p:blipFill>
          <p:spPr bwMode="auto">
            <a:xfrm>
              <a:off x="705871" y="1066800"/>
              <a:ext cx="4780530" cy="4037655"/>
            </a:xfrm>
            <a:prstGeom prst="rect">
              <a:avLst/>
            </a:prstGeom>
            <a:noFill/>
            <a:ln w="9525">
              <a:noFill/>
              <a:miter lim="800000"/>
              <a:headEnd/>
              <a:tailEnd/>
            </a:ln>
          </p:spPr>
        </p:pic>
      </p:grpSp>
      <p:grpSp>
        <p:nvGrpSpPr>
          <p:cNvPr id="3" name="Group 12"/>
          <p:cNvGrpSpPr>
            <a:grpSpLocks/>
          </p:cNvGrpSpPr>
          <p:nvPr/>
        </p:nvGrpSpPr>
        <p:grpSpPr bwMode="auto">
          <a:xfrm>
            <a:off x="4038600" y="1219200"/>
            <a:ext cx="2209800" cy="5284351"/>
            <a:chOff x="6096000" y="1143000"/>
            <a:chExt cx="2819400" cy="5284371"/>
          </a:xfrm>
        </p:grpSpPr>
        <p:sp>
          <p:nvSpPr>
            <p:cNvPr id="12" name="Rectangle 11"/>
            <p:cNvSpPr/>
            <p:nvPr/>
          </p:nvSpPr>
          <p:spPr>
            <a:xfrm>
              <a:off x="6096000" y="5257816"/>
              <a:ext cx="2819400" cy="1169555"/>
            </a:xfrm>
            <a:prstGeom prst="rect">
              <a:avLst/>
            </a:prstGeom>
            <a:solidFill>
              <a:srgbClr val="FFF8D9"/>
            </a:solidFill>
          </p:spPr>
          <p:txBody>
            <a:bodyPr>
              <a:spAutoFit/>
            </a:bodyPr>
            <a:lstStyle/>
            <a:p>
              <a:pPr algn="l">
                <a:defRPr/>
              </a:pPr>
              <a:r>
                <a:rPr lang="en-US" sz="1400" dirty="0">
                  <a:solidFill>
                    <a:schemeClr val="tx1"/>
                  </a:solidFill>
                  <a:effectLst>
                    <a:outerShdw blurRad="38100" dist="38100" dir="2700000" algn="tl">
                      <a:srgbClr val="000000">
                        <a:alpha val="43137"/>
                      </a:srgbClr>
                    </a:outerShdw>
                  </a:effectLst>
                  <a:latin typeface="+mj-lt"/>
                </a:rPr>
                <a:t>A tomographic reconstruction of  the cross-section of the </a:t>
              </a:r>
              <a:r>
                <a:rPr lang="en-US" sz="1400" dirty="0">
                  <a:solidFill>
                    <a:srgbClr val="00B050"/>
                  </a:solidFill>
                  <a:effectLst>
                    <a:outerShdw blurRad="38100" dist="38100" dir="2700000" algn="tl">
                      <a:srgbClr val="000000">
                        <a:alpha val="43137"/>
                      </a:srgbClr>
                    </a:outerShdw>
                  </a:effectLst>
                  <a:latin typeface="+mj-lt"/>
                </a:rPr>
                <a:t>557.7</a:t>
              </a:r>
              <a:r>
                <a:rPr lang="en-US" sz="1400" dirty="0">
                  <a:solidFill>
                    <a:schemeClr val="tx1"/>
                  </a:solidFill>
                  <a:effectLst>
                    <a:outerShdw blurRad="38100" dist="38100" dir="2700000" algn="tl">
                      <a:srgbClr val="000000">
                        <a:alpha val="43137"/>
                      </a:srgbClr>
                    </a:outerShdw>
                  </a:effectLst>
                  <a:latin typeface="+mj-lt"/>
                </a:rPr>
                <a:t>-nm volume </a:t>
              </a:r>
              <a:r>
                <a:rPr lang="en-US" sz="1400" dirty="0" smtClean="0">
                  <a:solidFill>
                    <a:schemeClr val="tx1"/>
                  </a:solidFill>
                  <a:effectLst>
                    <a:outerShdw blurRad="38100" dist="38100" dir="2700000" algn="tl">
                      <a:srgbClr val="000000">
                        <a:alpha val="43137"/>
                      </a:srgbClr>
                    </a:outerShdw>
                  </a:effectLst>
                  <a:latin typeface="+mj-lt"/>
                </a:rPr>
                <a:t>emission </a:t>
              </a:r>
              <a:r>
                <a:rPr lang="en-US" sz="1400" dirty="0">
                  <a:solidFill>
                    <a:schemeClr val="tx1"/>
                  </a:solidFill>
                  <a:effectLst>
                    <a:outerShdw blurRad="38100" dist="38100" dir="2700000" algn="tl">
                      <a:srgbClr val="000000">
                        <a:alpha val="43137"/>
                      </a:srgbClr>
                    </a:outerShdw>
                  </a:effectLst>
                  <a:latin typeface="+mj-lt"/>
                </a:rPr>
                <a:t>rate </a:t>
              </a:r>
              <a:r>
                <a:rPr lang="en-US" sz="1400" dirty="0" smtClean="0">
                  <a:solidFill>
                    <a:schemeClr val="tx1"/>
                  </a:solidFill>
                  <a:effectLst>
                    <a:outerShdw blurRad="38100" dist="38100" dir="2700000" algn="tl">
                      <a:srgbClr val="000000">
                        <a:alpha val="43137"/>
                      </a:srgbClr>
                    </a:outerShdw>
                  </a:effectLst>
                  <a:latin typeface="+mj-lt"/>
                </a:rPr>
                <a:t>for </a:t>
              </a:r>
              <a:r>
                <a:rPr lang="en-US" sz="1400" dirty="0">
                  <a:solidFill>
                    <a:schemeClr val="tx1"/>
                  </a:solidFill>
                  <a:effectLst>
                    <a:outerShdw blurRad="38100" dist="38100" dir="2700000" algn="tl">
                      <a:srgbClr val="000000">
                        <a:alpha val="43137"/>
                      </a:srgbClr>
                    </a:outerShdw>
                  </a:effectLst>
                  <a:latin typeface="+mj-lt"/>
                </a:rPr>
                <a:t>210 s</a:t>
              </a:r>
            </a:p>
          </p:txBody>
        </p:sp>
        <p:pic>
          <p:nvPicPr>
            <p:cNvPr id="24585" name="Picture 8"/>
            <p:cNvPicPr>
              <a:picLocks noChangeAspect="1" noChangeArrowheads="1"/>
            </p:cNvPicPr>
            <p:nvPr/>
          </p:nvPicPr>
          <p:blipFill>
            <a:blip r:embed="rId3" cstate="print"/>
            <a:srcRect/>
            <a:stretch>
              <a:fillRect/>
            </a:stretch>
          </p:blipFill>
          <p:spPr bwMode="auto">
            <a:xfrm>
              <a:off x="6096000" y="1143000"/>
              <a:ext cx="2819400" cy="4083050"/>
            </a:xfrm>
            <a:prstGeom prst="rect">
              <a:avLst/>
            </a:prstGeom>
            <a:noFill/>
            <a:ln w="9525">
              <a:noFill/>
              <a:miter lim="800000"/>
              <a:headEnd/>
              <a:tailEnd/>
            </a:ln>
          </p:spPr>
        </p:pic>
      </p:grpSp>
      <p:cxnSp>
        <p:nvCxnSpPr>
          <p:cNvPr id="16" name="Straight Arrow Connector 15"/>
          <p:cNvCxnSpPr/>
          <p:nvPr/>
        </p:nvCxnSpPr>
        <p:spPr>
          <a:xfrm>
            <a:off x="3505200" y="2209800"/>
            <a:ext cx="1371600" cy="1295400"/>
          </a:xfrm>
          <a:prstGeom prst="straightConnector1">
            <a:avLst/>
          </a:prstGeom>
          <a:ln w="28575">
            <a:solidFill>
              <a:schemeClr val="bg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a:grpSpLocks/>
          </p:cNvGrpSpPr>
          <p:nvPr/>
        </p:nvGrpSpPr>
        <p:grpSpPr bwMode="auto">
          <a:xfrm>
            <a:off x="6324600" y="1143000"/>
            <a:ext cx="2667000" cy="5194756"/>
            <a:chOff x="-695325" y="1295358"/>
            <a:chExt cx="4745691" cy="5195699"/>
          </a:xfrm>
        </p:grpSpPr>
        <p:sp>
          <p:nvSpPr>
            <p:cNvPr id="19" name="Rectangle 18"/>
            <p:cNvSpPr/>
            <p:nvPr/>
          </p:nvSpPr>
          <p:spPr>
            <a:xfrm>
              <a:off x="-590550" y="4890328"/>
              <a:ext cx="4640916" cy="1600729"/>
            </a:xfrm>
            <a:prstGeom prst="rect">
              <a:avLst/>
            </a:prstGeom>
            <a:solidFill>
              <a:srgbClr val="FFF8D9"/>
            </a:solidFill>
          </p:spPr>
          <p:txBody>
            <a:bodyPr wrap="square">
              <a:spAutoFit/>
            </a:bodyPr>
            <a:lstStyle/>
            <a:p>
              <a:pPr algn="l">
                <a:buFont typeface="Wingdings" pitchFamily="2" charset="2"/>
                <a:buChar char="§"/>
                <a:defRPr/>
              </a:pPr>
              <a:r>
                <a:rPr lang="en-US" sz="1400" dirty="0">
                  <a:solidFill>
                    <a:schemeClr val="tx1"/>
                  </a:solidFill>
                  <a:effectLst>
                    <a:outerShdw blurRad="38100" dist="38100" dir="2700000" algn="tl">
                      <a:srgbClr val="000000">
                        <a:alpha val="43137"/>
                      </a:srgbClr>
                    </a:outerShdw>
                  </a:effectLst>
                  <a:latin typeface="+mj-lt"/>
                </a:rPr>
                <a:t>(left) </a:t>
              </a:r>
              <a:r>
                <a:rPr lang="en-US" sz="1400" dirty="0" err="1" smtClean="0">
                  <a:solidFill>
                    <a:schemeClr val="tx1"/>
                  </a:solidFill>
                  <a:effectLst>
                    <a:outerShdw blurRad="38100" dist="38100" dir="2700000" algn="tl">
                      <a:srgbClr val="000000">
                        <a:alpha val="43137"/>
                      </a:srgbClr>
                    </a:outerShdw>
                  </a:effectLst>
                  <a:latin typeface="+mj-lt"/>
                </a:rPr>
                <a:t>Ionosonde</a:t>
              </a:r>
              <a:r>
                <a:rPr lang="en-US" sz="1400" dirty="0" smtClean="0">
                  <a:solidFill>
                    <a:schemeClr val="tx1"/>
                  </a:solidFill>
                  <a:effectLst>
                    <a:outerShdw blurRad="38100" dist="38100" dir="2700000" algn="tl">
                      <a:srgbClr val="000000">
                        <a:alpha val="43137"/>
                      </a:srgbClr>
                    </a:outerShdw>
                  </a:effectLst>
                  <a:latin typeface="+mj-lt"/>
                </a:rPr>
                <a:t> background </a:t>
              </a:r>
              <a:r>
                <a:rPr lang="en-US" sz="1400" dirty="0">
                  <a:solidFill>
                    <a:schemeClr val="tx1"/>
                  </a:solidFill>
                  <a:effectLst>
                    <a:outerShdw blurRad="38100" dist="38100" dir="2700000" algn="tl">
                      <a:srgbClr val="000000">
                        <a:alpha val="43137"/>
                      </a:srgbClr>
                    </a:outerShdw>
                  </a:effectLst>
                  <a:latin typeface="+mj-lt"/>
                </a:rPr>
                <a:t>echoes (the heater  off).    </a:t>
              </a:r>
            </a:p>
            <a:p>
              <a:pPr algn="l">
                <a:buFont typeface="Wingdings" pitchFamily="2" charset="2"/>
                <a:buChar char="§"/>
                <a:defRPr/>
              </a:pPr>
              <a:r>
                <a:rPr lang="en-US" sz="1400" dirty="0">
                  <a:solidFill>
                    <a:srgbClr val="C00000"/>
                  </a:solidFill>
                  <a:effectLst>
                    <a:outerShdw blurRad="38100" dist="38100" dir="2700000" algn="tl">
                      <a:srgbClr val="000000">
                        <a:alpha val="43137"/>
                      </a:srgbClr>
                    </a:outerShdw>
                  </a:effectLst>
                  <a:latin typeface="+mj-lt"/>
                </a:rPr>
                <a:t>(center)  Heater on</a:t>
              </a:r>
              <a:r>
                <a:rPr lang="en-US" sz="1400" dirty="0">
                  <a:solidFill>
                    <a:schemeClr val="tx1"/>
                  </a:solidFill>
                  <a:effectLst>
                    <a:outerShdw blurRad="38100" dist="38100" dir="2700000" algn="tl">
                      <a:srgbClr val="000000">
                        <a:alpha val="43137"/>
                      </a:srgbClr>
                    </a:outerShdw>
                  </a:effectLst>
                  <a:latin typeface="+mj-lt"/>
                </a:rPr>
                <a:t>: Two lower layers of echoes near 160 and 200 km virtual height for 210 s. </a:t>
              </a:r>
            </a:p>
            <a:p>
              <a:pPr algn="l">
                <a:buFont typeface="Wingdings" pitchFamily="2" charset="2"/>
                <a:buChar char="§"/>
                <a:defRPr/>
              </a:pPr>
              <a:r>
                <a:rPr lang="en-US" sz="1400" dirty="0">
                  <a:solidFill>
                    <a:schemeClr val="tx1"/>
                  </a:solidFill>
                  <a:effectLst>
                    <a:outerShdw blurRad="38100" dist="38100" dir="2700000" algn="tl">
                      <a:srgbClr val="000000">
                        <a:alpha val="43137"/>
                      </a:srgbClr>
                    </a:outerShdw>
                  </a:effectLst>
                  <a:latin typeface="+mj-lt"/>
                </a:rPr>
                <a:t>(right) True height profiles.</a:t>
              </a:r>
            </a:p>
          </p:txBody>
        </p:sp>
        <p:grpSp>
          <p:nvGrpSpPr>
            <p:cNvPr id="20" name="Group 13"/>
            <p:cNvGrpSpPr>
              <a:grpSpLocks/>
            </p:cNvGrpSpPr>
            <p:nvPr/>
          </p:nvGrpSpPr>
          <p:grpSpPr bwMode="auto">
            <a:xfrm>
              <a:off x="-695325" y="1295358"/>
              <a:ext cx="4610100" cy="3657600"/>
              <a:chOff x="-695325" y="1295358"/>
              <a:chExt cx="4610100" cy="3657600"/>
            </a:xfrm>
          </p:grpSpPr>
          <p:pic>
            <p:nvPicPr>
              <p:cNvPr id="21" name="Picture 2"/>
              <p:cNvPicPr>
                <a:picLocks noChangeAspect="1" noChangeArrowheads="1"/>
              </p:cNvPicPr>
              <p:nvPr/>
            </p:nvPicPr>
            <p:blipFill>
              <a:blip r:embed="rId4" cstate="print"/>
              <a:srcRect/>
              <a:stretch>
                <a:fillRect/>
              </a:stretch>
            </p:blipFill>
            <p:spPr bwMode="auto">
              <a:xfrm>
                <a:off x="-695325" y="1295358"/>
                <a:ext cx="4610100" cy="3657600"/>
              </a:xfrm>
              <a:prstGeom prst="rect">
                <a:avLst/>
              </a:prstGeom>
              <a:noFill/>
              <a:ln w="9525">
                <a:noFill/>
                <a:miter lim="800000"/>
                <a:headEnd/>
                <a:tailEnd type="none" w="lg" len="lg"/>
              </a:ln>
            </p:spPr>
          </p:pic>
          <p:sp>
            <p:nvSpPr>
              <p:cNvPr id="22" name="Oval 21"/>
              <p:cNvSpPr/>
              <p:nvPr/>
            </p:nvSpPr>
            <p:spPr>
              <a:xfrm>
                <a:off x="1275754" y="3657987"/>
                <a:ext cx="1067394" cy="304855"/>
              </a:xfrm>
              <a:prstGeom prst="ellipse">
                <a:avLst/>
              </a:prstGeom>
              <a:no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3" name="Oval 22"/>
              <p:cNvSpPr/>
              <p:nvPr/>
            </p:nvSpPr>
            <p:spPr>
              <a:xfrm rot="21144321">
                <a:off x="1173162" y="3239742"/>
                <a:ext cx="1036837" cy="304855"/>
              </a:xfrm>
              <a:prstGeom prst="ellipse">
                <a:avLst/>
              </a:prstGeom>
              <a:no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cxnSp>
        <p:nvCxnSpPr>
          <p:cNvPr id="17" name="Straight Arrow Connector 16"/>
          <p:cNvCxnSpPr/>
          <p:nvPr/>
        </p:nvCxnSpPr>
        <p:spPr>
          <a:xfrm>
            <a:off x="5105400" y="3581400"/>
            <a:ext cx="2286000" cy="76200"/>
          </a:xfrm>
          <a:prstGeom prst="straightConnector1">
            <a:avLst/>
          </a:prstGeom>
          <a:ln w="28575">
            <a:solidFill>
              <a:schemeClr val="bg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23" idx="2"/>
          </p:cNvCxnSpPr>
          <p:nvPr/>
        </p:nvCxnSpPr>
        <p:spPr>
          <a:xfrm>
            <a:off x="5257800" y="2667000"/>
            <a:ext cx="2119415" cy="610936"/>
          </a:xfrm>
          <a:prstGeom prst="straightConnector1">
            <a:avLst/>
          </a:prstGeom>
          <a:ln w="28575">
            <a:solidFill>
              <a:schemeClr val="bg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ox(in)">
                                      <p:cBhvr>
                                        <p:cTn id="11" dur="3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ox(in)">
                                      <p:cBhvr>
                                        <p:cTn id="20" dur="3000"/>
                                        <p:tgtEl>
                                          <p:spTgt spid="17"/>
                                        </p:tgtEl>
                                      </p:cBhvr>
                                    </p:animEffect>
                                  </p:childTnLst>
                                </p:cTn>
                              </p:par>
                            </p:childTnLst>
                          </p:cTn>
                        </p:par>
                        <p:par>
                          <p:cTn id="21" fill="hold">
                            <p:stCondLst>
                              <p:cond delay="3500"/>
                            </p:stCondLst>
                            <p:childTnLst>
                              <p:par>
                                <p:cTn id="22" presetID="4" presetClass="entr" presetSubtype="1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ox(in)">
                                      <p:cBhvr>
                                        <p:cTn id="24" dur="3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838200" y="6473825"/>
            <a:ext cx="2116137" cy="307975"/>
          </a:xfrm>
          <a:prstGeom prst="rect">
            <a:avLst/>
          </a:prstGeom>
          <a:solidFill>
            <a:schemeClr val="tx1"/>
          </a:solidFill>
          <a:ln w="9525">
            <a:noFill/>
            <a:miter lim="800000"/>
            <a:headEnd/>
            <a:tailEnd type="none" w="lg" len="lg"/>
          </a:ln>
          <a:effectLst>
            <a:outerShdw dist="107763" dir="2700000" algn="ctr" rotWithShape="0">
              <a:schemeClr val="bg2"/>
            </a:outerShdw>
          </a:effectLst>
        </p:spPr>
        <p:txBody>
          <a:bodyPr wrap="none">
            <a:spAutoFit/>
          </a:bodyPr>
          <a:lstStyle/>
          <a:p>
            <a:pPr>
              <a:defRPr/>
            </a:pPr>
            <a:r>
              <a:rPr lang="en-US" dirty="0">
                <a:solidFill>
                  <a:schemeClr val="bg1"/>
                </a:solidFill>
                <a:latin typeface="+mj-lt"/>
              </a:rPr>
              <a:t>Pedersen et al., GRL 2010</a:t>
            </a:r>
          </a:p>
        </p:txBody>
      </p:sp>
      <p:sp>
        <p:nvSpPr>
          <p:cNvPr id="24579" name="Rectangle 2"/>
          <p:cNvSpPr>
            <a:spLocks noGrp="1" noChangeArrowheads="1"/>
          </p:cNvSpPr>
          <p:nvPr>
            <p:ph type="title"/>
          </p:nvPr>
        </p:nvSpPr>
        <p:spPr>
          <a:xfrm>
            <a:off x="1066800" y="152400"/>
            <a:ext cx="7010400" cy="685800"/>
          </a:xfrm>
        </p:spPr>
        <p:txBody>
          <a:bodyPr/>
          <a:lstStyle/>
          <a:p>
            <a:r>
              <a:rPr lang="en-US" sz="4800" b="1" dirty="0" smtClean="0">
                <a:solidFill>
                  <a:schemeClr val="tx1"/>
                </a:solidFill>
              </a:rPr>
              <a:t>Optical Ring </a:t>
            </a:r>
            <a:endParaRPr lang="en-US" altLang="zh-TW" sz="3200" b="1" i="1" dirty="0" smtClean="0">
              <a:solidFill>
                <a:schemeClr val="tx1"/>
              </a:solidFill>
              <a:ea typeface="新細明體" pitchFamily="18" charset="-120"/>
            </a:endParaRPr>
          </a:p>
        </p:txBody>
      </p:sp>
      <p:pic>
        <p:nvPicPr>
          <p:cNvPr id="17410" name="Picture 2"/>
          <p:cNvPicPr>
            <a:picLocks noChangeAspect="1" noChangeArrowheads="1"/>
          </p:cNvPicPr>
          <p:nvPr/>
        </p:nvPicPr>
        <p:blipFill>
          <a:blip r:embed="rId2" cstate="print"/>
          <a:srcRect/>
          <a:stretch>
            <a:fillRect/>
          </a:stretch>
        </p:blipFill>
        <p:spPr bwMode="auto">
          <a:xfrm>
            <a:off x="4419600" y="1371600"/>
            <a:ext cx="4724400" cy="4907263"/>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1" y="1143000"/>
            <a:ext cx="4343400" cy="53420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219200" y="228600"/>
            <a:ext cx="6781800" cy="685800"/>
          </a:xfrm>
        </p:spPr>
        <p:txBody>
          <a:bodyPr/>
          <a:lstStyle/>
          <a:p>
            <a:pPr>
              <a:defRPr/>
            </a:pPr>
            <a:r>
              <a:rPr lang="en-US" sz="4000" b="1" dirty="0" smtClean="0"/>
              <a:t>Descending Ionizing </a:t>
            </a:r>
            <a:r>
              <a:rPr lang="en-US" sz="4000" b="1" dirty="0" err="1" smtClean="0"/>
              <a:t>Wavefront</a:t>
            </a:r>
            <a:endParaRPr lang="en-US" altLang="zh-TW" sz="2400" b="1" dirty="0" smtClean="0">
              <a:solidFill>
                <a:srgbClr val="002060"/>
              </a:solidFill>
              <a:effectLst>
                <a:outerShdw blurRad="38100" dist="38100" dir="2700000" algn="tl">
                  <a:srgbClr val="000000">
                    <a:alpha val="43137"/>
                  </a:srgbClr>
                </a:outerShdw>
              </a:effectLst>
              <a:ea typeface="新細明體" pitchFamily="18" charset="-120"/>
            </a:endParaRPr>
          </a:p>
        </p:txBody>
      </p:sp>
      <p:grpSp>
        <p:nvGrpSpPr>
          <p:cNvPr id="4" name="Group 42"/>
          <p:cNvGrpSpPr>
            <a:grpSpLocks/>
          </p:cNvGrpSpPr>
          <p:nvPr/>
        </p:nvGrpSpPr>
        <p:grpSpPr bwMode="auto">
          <a:xfrm>
            <a:off x="0" y="1066800"/>
            <a:ext cx="5867400" cy="5277147"/>
            <a:chOff x="3706880" y="1251681"/>
            <a:chExt cx="6903857" cy="5277791"/>
          </a:xfrm>
        </p:grpSpPr>
        <p:grpSp>
          <p:nvGrpSpPr>
            <p:cNvPr id="5" name="Group 38"/>
            <p:cNvGrpSpPr>
              <a:grpSpLocks/>
            </p:cNvGrpSpPr>
            <p:nvPr/>
          </p:nvGrpSpPr>
          <p:grpSpPr bwMode="auto">
            <a:xfrm>
              <a:off x="3706880" y="1251681"/>
              <a:ext cx="6903857" cy="5277791"/>
              <a:chOff x="3734676" y="1327881"/>
              <a:chExt cx="6903857" cy="5277791"/>
            </a:xfrm>
          </p:grpSpPr>
          <p:grpSp>
            <p:nvGrpSpPr>
              <p:cNvPr id="6" name="Group 18"/>
              <p:cNvGrpSpPr>
                <a:grpSpLocks/>
              </p:cNvGrpSpPr>
              <p:nvPr/>
            </p:nvGrpSpPr>
            <p:grpSpPr bwMode="auto">
              <a:xfrm>
                <a:off x="3734676" y="1327881"/>
                <a:ext cx="6903857" cy="5277791"/>
                <a:chOff x="3734676" y="1327881"/>
                <a:chExt cx="6903857" cy="5277791"/>
              </a:xfrm>
            </p:grpSpPr>
            <p:sp>
              <p:nvSpPr>
                <p:cNvPr id="19462" name="Rectangle 9"/>
                <p:cNvSpPr>
                  <a:spLocks noChangeArrowheads="1"/>
                </p:cNvSpPr>
                <p:nvPr/>
              </p:nvSpPr>
              <p:spPr bwMode="auto">
                <a:xfrm>
                  <a:off x="3913996" y="4604880"/>
                  <a:ext cx="4853477" cy="2000792"/>
                </a:xfrm>
                <a:prstGeom prst="rect">
                  <a:avLst/>
                </a:prstGeom>
                <a:solidFill>
                  <a:srgbClr val="FFF8D9"/>
                </a:solidFill>
                <a:ln w="9525">
                  <a:noFill/>
                  <a:miter lim="800000"/>
                  <a:headEnd/>
                  <a:tailEnd/>
                </a:ln>
              </p:spPr>
              <p:txBody>
                <a:bodyPr>
                  <a:spAutoFit/>
                </a:bodyPr>
                <a:lstStyle/>
                <a:p>
                  <a:pPr algn="l">
                    <a:defRPr/>
                  </a:pPr>
                  <a:r>
                    <a:rPr lang="en-US" sz="1400" dirty="0">
                      <a:solidFill>
                        <a:schemeClr val="tx1"/>
                      </a:solidFill>
                      <a:effectLst>
                        <a:outerShdw blurRad="38100" dist="38100" dir="2700000" algn="tl">
                          <a:srgbClr val="000000">
                            <a:alpha val="43137"/>
                          </a:srgbClr>
                        </a:outerShdw>
                      </a:effectLst>
                      <a:latin typeface="+mj-lt"/>
                    </a:rPr>
                    <a:t>Time-</a:t>
                  </a:r>
                  <a:r>
                    <a:rPr lang="en-US" sz="1400" dirty="0" err="1">
                      <a:solidFill>
                        <a:schemeClr val="tx1"/>
                      </a:solidFill>
                      <a:effectLst>
                        <a:outerShdw blurRad="38100" dist="38100" dir="2700000" algn="tl">
                          <a:srgbClr val="000000">
                            <a:alpha val="43137"/>
                          </a:srgbClr>
                        </a:outerShdw>
                      </a:effectLst>
                      <a:latin typeface="+mj-lt"/>
                    </a:rPr>
                    <a:t>vs</a:t>
                  </a:r>
                  <a:r>
                    <a:rPr lang="en-US" sz="1400" dirty="0">
                      <a:solidFill>
                        <a:schemeClr val="tx1"/>
                      </a:solidFill>
                      <a:effectLst>
                        <a:outerShdw blurRad="38100" dist="38100" dir="2700000" algn="tl">
                          <a:srgbClr val="000000">
                            <a:alpha val="43137"/>
                          </a:srgbClr>
                        </a:outerShdw>
                      </a:effectLst>
                      <a:latin typeface="+mj-lt"/>
                    </a:rPr>
                    <a:t>-altitude plot of </a:t>
                  </a:r>
                  <a:r>
                    <a:rPr lang="en-US" sz="1400" dirty="0">
                      <a:solidFill>
                        <a:srgbClr val="00B050"/>
                      </a:solidFill>
                      <a:effectLst>
                        <a:outerShdw blurRad="38100" dist="38100" dir="2700000" algn="tl">
                          <a:srgbClr val="000000">
                            <a:alpha val="43137"/>
                          </a:srgbClr>
                        </a:outerShdw>
                      </a:effectLst>
                      <a:latin typeface="+mj-lt"/>
                    </a:rPr>
                    <a:t>557.7</a:t>
                  </a:r>
                  <a:r>
                    <a:rPr lang="en-US" sz="1400" dirty="0">
                      <a:solidFill>
                        <a:schemeClr val="tx1"/>
                      </a:solidFill>
                      <a:effectLst>
                        <a:outerShdw blurRad="38100" dist="38100" dir="2700000" algn="tl">
                          <a:srgbClr val="000000">
                            <a:alpha val="43137"/>
                          </a:srgbClr>
                        </a:outerShdw>
                      </a:effectLst>
                      <a:latin typeface="+mj-lt"/>
                    </a:rPr>
                    <a:t> nm optical emissions along  </a:t>
                  </a:r>
                  <a:r>
                    <a:rPr lang="en-US" sz="1400" i="1" dirty="0">
                      <a:solidFill>
                        <a:schemeClr val="tx1"/>
                      </a:solidFill>
                      <a:effectLst>
                        <a:outerShdw blurRad="38100" dist="38100" dir="2700000" algn="tl">
                          <a:srgbClr val="000000">
                            <a:alpha val="43137"/>
                          </a:srgbClr>
                        </a:outerShdw>
                      </a:effectLst>
                      <a:latin typeface="+mj-lt"/>
                    </a:rPr>
                    <a:t>B </a:t>
                  </a:r>
                  <a:r>
                    <a:rPr lang="en-US" sz="1400" dirty="0">
                      <a:solidFill>
                        <a:schemeClr val="tx1"/>
                      </a:solidFill>
                      <a:effectLst>
                        <a:outerShdw blurRad="38100" dist="38100" dir="2700000" algn="tl">
                          <a:srgbClr val="000000">
                            <a:alpha val="43137"/>
                          </a:srgbClr>
                        </a:outerShdw>
                      </a:effectLst>
                      <a:latin typeface="+mj-lt"/>
                    </a:rPr>
                    <a:t>with contours showing the altitudes where </a:t>
                  </a:r>
                  <a:r>
                    <a:rPr lang="en-US" sz="1400" i="1" dirty="0" err="1">
                      <a:solidFill>
                        <a:schemeClr val="bg2">
                          <a:lumMod val="50000"/>
                        </a:schemeClr>
                      </a:solidFill>
                      <a:latin typeface="+mj-lt"/>
                    </a:rPr>
                    <a:t>fp</a:t>
                  </a:r>
                  <a:r>
                    <a:rPr lang="en-US" sz="1400" i="1" dirty="0">
                      <a:solidFill>
                        <a:schemeClr val="bg2">
                          <a:lumMod val="50000"/>
                        </a:schemeClr>
                      </a:solidFill>
                      <a:latin typeface="+mj-lt"/>
                    </a:rPr>
                    <a:t> =2.85 MHz (blue),</a:t>
                  </a:r>
                  <a:r>
                    <a:rPr lang="en-US" sz="1400" i="1" dirty="0">
                      <a:solidFill>
                        <a:srgbClr val="FF0000"/>
                      </a:solidFill>
                      <a:latin typeface="+mj-lt"/>
                    </a:rPr>
                    <a:t> </a:t>
                  </a:r>
                  <a:r>
                    <a:rPr lang="en-US" sz="1400" i="1" dirty="0">
                      <a:solidFill>
                        <a:srgbClr val="7030A0"/>
                      </a:solidFill>
                      <a:latin typeface="+mj-lt"/>
                    </a:rPr>
                    <a:t>UHR= 2.85 </a:t>
                  </a:r>
                  <a:r>
                    <a:rPr lang="en-US" sz="1400" dirty="0">
                      <a:solidFill>
                        <a:srgbClr val="7030A0"/>
                      </a:solidFill>
                      <a:latin typeface="+mj-lt"/>
                    </a:rPr>
                    <a:t>MHz (violet), </a:t>
                  </a:r>
                  <a:r>
                    <a:rPr lang="en-US" sz="1400" dirty="0">
                      <a:solidFill>
                        <a:schemeClr val="tx1"/>
                      </a:solidFill>
                      <a:effectLst>
                        <a:outerShdw blurRad="38100" dist="38100" dir="2700000" algn="tl">
                          <a:srgbClr val="000000">
                            <a:alpha val="43137"/>
                          </a:srgbClr>
                        </a:outerShdw>
                      </a:effectLst>
                      <a:latin typeface="+mj-lt"/>
                    </a:rPr>
                    <a:t>and 2</a:t>
                  </a:r>
                  <a:r>
                    <a:rPr lang="en-US" sz="1400" i="1" dirty="0">
                      <a:solidFill>
                        <a:schemeClr val="tx1"/>
                      </a:solidFill>
                      <a:effectLst>
                        <a:outerShdw blurRad="38100" dist="38100" dir="2700000" algn="tl">
                          <a:srgbClr val="000000">
                            <a:alpha val="43137"/>
                          </a:srgbClr>
                        </a:outerShdw>
                      </a:effectLst>
                      <a:latin typeface="+mj-lt"/>
                    </a:rPr>
                    <a:t>f</a:t>
                  </a:r>
                  <a:r>
                    <a:rPr lang="en-US" sz="1400" i="1" baseline="-25000" dirty="0">
                      <a:solidFill>
                        <a:schemeClr val="tx1"/>
                      </a:solidFill>
                      <a:effectLst>
                        <a:outerShdw blurRad="38100" dist="38100" dir="2700000" algn="tl">
                          <a:srgbClr val="000000">
                            <a:alpha val="43137"/>
                          </a:srgbClr>
                        </a:outerShdw>
                      </a:effectLst>
                      <a:latin typeface="+mj-lt"/>
                    </a:rPr>
                    <a:t>ce</a:t>
                  </a:r>
                  <a:r>
                    <a:rPr lang="en-US" sz="1400" i="1" dirty="0">
                      <a:solidFill>
                        <a:schemeClr val="tx1"/>
                      </a:solidFill>
                      <a:effectLst>
                        <a:outerShdw blurRad="38100" dist="38100" dir="2700000" algn="tl">
                          <a:srgbClr val="000000">
                            <a:alpha val="43137"/>
                          </a:srgbClr>
                        </a:outerShdw>
                      </a:effectLst>
                      <a:latin typeface="+mj-lt"/>
                    </a:rPr>
                    <a:t> = 2.85 MHz (dashed white). Horizontal blips </a:t>
                  </a:r>
                  <a:r>
                    <a:rPr lang="en-US" sz="1400" dirty="0">
                      <a:solidFill>
                        <a:schemeClr val="tx1"/>
                      </a:solidFill>
                      <a:effectLst>
                        <a:outerShdw blurRad="38100" dist="38100" dir="2700000" algn="tl">
                          <a:srgbClr val="000000">
                            <a:alpha val="43137"/>
                          </a:srgbClr>
                        </a:outerShdw>
                      </a:effectLst>
                      <a:latin typeface="+mj-lt"/>
                    </a:rPr>
                    <a:t>are stars. </a:t>
                  </a:r>
                  <a:endParaRPr lang="en-US" sz="1400" dirty="0" smtClean="0">
                    <a:solidFill>
                      <a:schemeClr val="tx1"/>
                    </a:solidFill>
                    <a:effectLst>
                      <a:outerShdw blurRad="38100" dist="38100" dir="2700000" algn="tl">
                        <a:srgbClr val="000000">
                          <a:alpha val="43137"/>
                        </a:srgbClr>
                      </a:outerShdw>
                    </a:effectLst>
                    <a:latin typeface="+mj-lt"/>
                  </a:endParaRPr>
                </a:p>
                <a:p>
                  <a:pPr algn="l">
                    <a:defRPr/>
                  </a:pPr>
                  <a:r>
                    <a:rPr lang="en-US" sz="1600" dirty="0" smtClean="0">
                      <a:solidFill>
                        <a:srgbClr val="00FF00"/>
                      </a:solidFill>
                      <a:latin typeface="+mj-lt"/>
                    </a:rPr>
                    <a:t>Ion  </a:t>
                  </a:r>
                  <a:r>
                    <a:rPr lang="en-US" sz="1600" dirty="0">
                      <a:solidFill>
                        <a:srgbClr val="00FF00"/>
                      </a:solidFill>
                      <a:latin typeface="+mj-lt"/>
                    </a:rPr>
                    <a:t>Acoustic Line </a:t>
                  </a:r>
                  <a:r>
                    <a:rPr lang="en-US" sz="1600" dirty="0" smtClean="0">
                      <a:solidFill>
                        <a:schemeClr val="tx1"/>
                      </a:solidFill>
                      <a:latin typeface="+mj-lt"/>
                    </a:rPr>
                    <a:t>backscatter is shown in </a:t>
                  </a:r>
                  <a:r>
                    <a:rPr lang="en-US" sz="1600" dirty="0" smtClean="0">
                      <a:solidFill>
                        <a:srgbClr val="00FF00"/>
                      </a:solidFill>
                      <a:latin typeface="+mj-lt"/>
                    </a:rPr>
                    <a:t>green</a:t>
                  </a:r>
                  <a:r>
                    <a:rPr lang="en-US" sz="1600" dirty="0" smtClean="0">
                      <a:solidFill>
                        <a:schemeClr val="tx1"/>
                      </a:solidFill>
                      <a:latin typeface="+mj-lt"/>
                    </a:rPr>
                    <a:t>.  </a:t>
                  </a:r>
                  <a:r>
                    <a:rPr lang="en-US" sz="1400" dirty="0" smtClean="0">
                      <a:solidFill>
                        <a:srgbClr val="FF0000"/>
                      </a:solidFill>
                      <a:latin typeface="Calibri" pitchFamily="34" charset="0"/>
                    </a:rPr>
                    <a:t>Red dashed </a:t>
                  </a:r>
                  <a:r>
                    <a:rPr lang="en-US" sz="1400" dirty="0" smtClean="0">
                      <a:solidFill>
                        <a:schemeClr val="tx1"/>
                      </a:solidFill>
                      <a:latin typeface="Calibri" pitchFamily="34" charset="0"/>
                    </a:rPr>
                    <a:t>lines indicate </a:t>
                  </a:r>
                  <a:r>
                    <a:rPr lang="en-US" sz="1400" dirty="0" smtClean="0">
                      <a:solidFill>
                        <a:srgbClr val="C00000"/>
                      </a:solidFill>
                      <a:effectLst>
                        <a:outerShdw blurRad="38100" dist="38100" dir="2700000" algn="tl">
                          <a:srgbClr val="000000">
                            <a:alpha val="43137"/>
                          </a:srgbClr>
                        </a:outerShdw>
                      </a:effectLst>
                      <a:latin typeface="Calibri" pitchFamily="34" charset="0"/>
                    </a:rPr>
                    <a:t>Ionizing Wavefronts </a:t>
                  </a:r>
                  <a:r>
                    <a:rPr lang="en-US" sz="1400" dirty="0" smtClean="0">
                      <a:latin typeface="Calibri" pitchFamily="34" charset="0"/>
                    </a:rPr>
                    <a:t>during  heater-on periods (</a:t>
                  </a:r>
                  <a:r>
                    <a:rPr lang="en-US" sz="1400" i="1" dirty="0" smtClean="0">
                      <a:effectLst>
                        <a:outerShdw blurRad="38100" dist="38100" dir="2700000" algn="tl">
                          <a:srgbClr val="000000">
                            <a:alpha val="43137"/>
                          </a:srgbClr>
                        </a:outerShdw>
                      </a:effectLst>
                      <a:latin typeface="Calibri" pitchFamily="34" charset="0"/>
                    </a:rPr>
                    <a:t>NB</a:t>
                  </a:r>
                  <a:r>
                    <a:rPr lang="en-US" sz="1400" dirty="0" smtClean="0">
                      <a:latin typeface="Calibri" pitchFamily="34" charset="0"/>
                    </a:rPr>
                    <a:t>: Repeatable self-quenching). </a:t>
                  </a:r>
                  <a:endParaRPr lang="en-US" sz="1400" dirty="0">
                    <a:solidFill>
                      <a:schemeClr val="tx1"/>
                    </a:solidFill>
                    <a:effectLst>
                      <a:outerShdw blurRad="38100" dist="38100" dir="2700000" algn="tl">
                        <a:srgbClr val="000000">
                          <a:alpha val="43137"/>
                        </a:srgbClr>
                      </a:outerShdw>
                    </a:effectLst>
                    <a:latin typeface="+mj-lt"/>
                  </a:endParaRPr>
                </a:p>
              </p:txBody>
            </p:sp>
            <p:pic>
              <p:nvPicPr>
                <p:cNvPr id="26645" name="Picture 9"/>
                <p:cNvPicPr>
                  <a:picLocks noChangeAspect="1" noChangeArrowheads="1"/>
                </p:cNvPicPr>
                <p:nvPr/>
              </p:nvPicPr>
              <p:blipFill>
                <a:blip r:embed="rId2" cstate="print"/>
                <a:srcRect/>
                <a:stretch>
                  <a:fillRect/>
                </a:stretch>
              </p:blipFill>
              <p:spPr bwMode="auto">
                <a:xfrm>
                  <a:off x="3734676" y="1327881"/>
                  <a:ext cx="6903857" cy="3124200"/>
                </a:xfrm>
                <a:prstGeom prst="rect">
                  <a:avLst/>
                </a:prstGeom>
                <a:noFill/>
                <a:ln w="9525">
                  <a:noFill/>
                  <a:miter lim="800000"/>
                  <a:headEnd/>
                  <a:tailEnd/>
                </a:ln>
              </p:spPr>
            </p:pic>
          </p:grpSp>
          <p:grpSp>
            <p:nvGrpSpPr>
              <p:cNvPr id="7" name="Group 34"/>
              <p:cNvGrpSpPr>
                <a:grpSpLocks/>
              </p:cNvGrpSpPr>
              <p:nvPr/>
            </p:nvGrpSpPr>
            <p:grpSpPr bwMode="auto">
              <a:xfrm>
                <a:off x="6424491" y="2699648"/>
                <a:ext cx="3722807" cy="1066930"/>
                <a:chOff x="6424491" y="2699648"/>
                <a:chExt cx="3722807" cy="1066930"/>
              </a:xfrm>
            </p:grpSpPr>
            <p:cxnSp>
              <p:nvCxnSpPr>
                <p:cNvPr id="21" name="Straight Connector 20"/>
                <p:cNvCxnSpPr/>
                <p:nvPr/>
              </p:nvCxnSpPr>
              <p:spPr>
                <a:xfrm>
                  <a:off x="6424491" y="2928276"/>
                  <a:ext cx="152336" cy="533465"/>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845324" y="2699648"/>
                  <a:ext cx="76988" cy="457256"/>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59059" y="3080695"/>
                  <a:ext cx="75350" cy="457256"/>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921250" y="3004486"/>
                  <a:ext cx="226048" cy="685883"/>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562608" y="3080695"/>
                  <a:ext cx="230962" cy="685883"/>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666003" y="3156905"/>
                  <a:ext cx="89660" cy="381047"/>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28040" y="2928277"/>
                  <a:ext cx="226048" cy="685884"/>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024644" y="2775858"/>
                <a:ext cx="152336" cy="914512"/>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5051787" y="2394821"/>
              <a:ext cx="227687" cy="457258"/>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
        <p:nvSpPr>
          <p:cNvPr id="35" name="Text Box 10"/>
          <p:cNvSpPr txBox="1">
            <a:spLocks noChangeArrowheads="1"/>
          </p:cNvSpPr>
          <p:nvPr/>
        </p:nvSpPr>
        <p:spPr bwMode="auto">
          <a:xfrm>
            <a:off x="609600" y="6477000"/>
            <a:ext cx="2138362" cy="276225"/>
          </a:xfrm>
          <a:prstGeom prst="rect">
            <a:avLst/>
          </a:prstGeom>
          <a:solidFill>
            <a:schemeClr val="tx1"/>
          </a:solidFill>
          <a:ln w="9525">
            <a:noFill/>
            <a:miter lim="800000"/>
            <a:headEnd/>
            <a:tailEnd type="none" w="lg" len="lg"/>
          </a:ln>
          <a:effectLst>
            <a:outerShdw dist="107763" dir="2700000" algn="ctr" rotWithShape="0">
              <a:schemeClr val="bg2"/>
            </a:outerShdw>
          </a:effectLst>
        </p:spPr>
        <p:txBody>
          <a:bodyPr wrap="none">
            <a:spAutoFit/>
          </a:bodyPr>
          <a:lstStyle/>
          <a:p>
            <a:pPr>
              <a:defRPr/>
            </a:pPr>
            <a:r>
              <a:rPr lang="en-US" dirty="0" err="1">
                <a:solidFill>
                  <a:schemeClr val="bg1"/>
                </a:solidFill>
                <a:latin typeface="+mj-lt"/>
              </a:rPr>
              <a:t>Mishin</a:t>
            </a:r>
            <a:r>
              <a:rPr lang="en-US" dirty="0">
                <a:solidFill>
                  <a:schemeClr val="bg1"/>
                </a:solidFill>
                <a:latin typeface="+mj-lt"/>
              </a:rPr>
              <a:t> &amp; Pedersen , GRL  2011</a:t>
            </a:r>
          </a:p>
        </p:txBody>
      </p:sp>
      <p:sp>
        <p:nvSpPr>
          <p:cNvPr id="27" name="Rectangle 17"/>
          <p:cNvSpPr>
            <a:spLocks noChangeArrowheads="1"/>
          </p:cNvSpPr>
          <p:nvPr/>
        </p:nvSpPr>
        <p:spPr bwMode="auto">
          <a:xfrm>
            <a:off x="5638800" y="2057400"/>
            <a:ext cx="3429000" cy="3581400"/>
          </a:xfrm>
          <a:prstGeom prst="rect">
            <a:avLst/>
          </a:prstGeom>
          <a:noFill/>
          <a:ln w="9525">
            <a:solidFill>
              <a:schemeClr val="bg1"/>
            </a:solidFill>
            <a:miter lim="800000"/>
            <a:headEnd/>
            <a:tailEnd/>
          </a:ln>
        </p:spPr>
        <p:txBody>
          <a:bodyPr wrap="square">
            <a:spAutoFit/>
          </a:bodyPr>
          <a:lstStyle/>
          <a:p>
            <a:r>
              <a:rPr lang="en-US" sz="1600" dirty="0">
                <a:solidFill>
                  <a:schemeClr val="tx1"/>
                </a:solidFill>
                <a:latin typeface="Calibri" pitchFamily="34" charset="0"/>
              </a:rPr>
              <a:t>T</a:t>
            </a:r>
            <a:r>
              <a:rPr lang="en-US" sz="1600" dirty="0" smtClean="0">
                <a:solidFill>
                  <a:schemeClr val="tx1"/>
                </a:solidFill>
                <a:latin typeface="Calibri" pitchFamily="34" charset="0"/>
              </a:rPr>
              <a:t>hree </a:t>
            </a:r>
            <a:r>
              <a:rPr lang="en-US" sz="1600" dirty="0">
                <a:solidFill>
                  <a:schemeClr val="tx1"/>
                </a:solidFill>
                <a:latin typeface="Calibri" pitchFamily="34" charset="0"/>
              </a:rPr>
              <a:t>potential mechanisms </a:t>
            </a:r>
            <a:r>
              <a:rPr lang="en-US" sz="1600" dirty="0" smtClean="0">
                <a:solidFill>
                  <a:schemeClr val="tx1"/>
                </a:solidFill>
                <a:latin typeface="Calibri" pitchFamily="34" charset="0"/>
              </a:rPr>
              <a:t>:   </a:t>
            </a:r>
          </a:p>
          <a:p>
            <a:pPr lvl="1" algn="l">
              <a:buFont typeface="Wingdings" pitchFamily="2" charset="2"/>
              <a:buChar char="ü"/>
            </a:pPr>
            <a:r>
              <a:rPr lang="en-US" sz="1600" dirty="0" smtClean="0">
                <a:solidFill>
                  <a:schemeClr val="tx1"/>
                </a:solidFill>
                <a:latin typeface="Calibri" pitchFamily="34" charset="0"/>
              </a:rPr>
              <a:t>1) suppression of recombination by electron temperature increases</a:t>
            </a:r>
          </a:p>
          <a:p>
            <a:pPr lvl="1" algn="l">
              <a:buFont typeface="Wingdings" pitchFamily="2" charset="2"/>
              <a:buChar char="ü"/>
            </a:pPr>
            <a:r>
              <a:rPr lang="en-US" sz="1600" dirty="0" smtClean="0">
                <a:solidFill>
                  <a:schemeClr val="tx1"/>
                </a:solidFill>
                <a:latin typeface="Calibri" pitchFamily="34" charset="0"/>
              </a:rPr>
              <a:t>2) thermal redistribution of plasma by the electron pressure bulge </a:t>
            </a:r>
          </a:p>
          <a:p>
            <a:pPr lvl="1" algn="l">
              <a:buFont typeface="Wingdings" pitchFamily="2" charset="2"/>
              <a:buChar char="ü"/>
            </a:pPr>
            <a:r>
              <a:rPr lang="en-US" sz="1600" dirty="0" smtClean="0">
                <a:solidFill>
                  <a:schemeClr val="tx1"/>
                </a:solidFill>
                <a:latin typeface="Calibri" pitchFamily="34" charset="0"/>
              </a:rPr>
              <a:t>3</a:t>
            </a:r>
            <a:r>
              <a:rPr lang="en-US" sz="1600" dirty="0">
                <a:solidFill>
                  <a:schemeClr val="tx1"/>
                </a:solidFill>
                <a:latin typeface="Calibri" pitchFamily="34" charset="0"/>
              </a:rPr>
              <a:t>) </a:t>
            </a:r>
            <a:r>
              <a:rPr lang="en-US" sz="1600" dirty="0">
                <a:solidFill>
                  <a:srgbClr val="00B0F0"/>
                </a:solidFill>
                <a:latin typeface="Calibri" pitchFamily="34" charset="0"/>
              </a:rPr>
              <a:t>ionization by </a:t>
            </a:r>
            <a:r>
              <a:rPr lang="en-US" sz="1600" dirty="0" err="1" smtClean="0">
                <a:solidFill>
                  <a:srgbClr val="00B0F0"/>
                </a:solidFill>
                <a:latin typeface="Calibri" pitchFamily="34" charset="0"/>
              </a:rPr>
              <a:t>suprathermal</a:t>
            </a:r>
            <a:r>
              <a:rPr lang="en-US" sz="1600" dirty="0" smtClean="0">
                <a:solidFill>
                  <a:srgbClr val="00B0F0"/>
                </a:solidFill>
                <a:latin typeface="Calibri" pitchFamily="34" charset="0"/>
              </a:rPr>
              <a:t> </a:t>
            </a:r>
            <a:r>
              <a:rPr lang="en-US" sz="1600" dirty="0">
                <a:solidFill>
                  <a:srgbClr val="00B0F0"/>
                </a:solidFill>
                <a:latin typeface="Calibri" pitchFamily="34" charset="0"/>
              </a:rPr>
              <a:t>electrons</a:t>
            </a:r>
            <a:r>
              <a:rPr lang="en-US" sz="1600" dirty="0">
                <a:solidFill>
                  <a:schemeClr val="tx1"/>
                </a:solidFill>
                <a:latin typeface="Calibri" pitchFamily="34" charset="0"/>
              </a:rPr>
              <a:t>. </a:t>
            </a:r>
            <a:endParaRPr lang="en-US" sz="1600" dirty="0" smtClean="0">
              <a:solidFill>
                <a:schemeClr val="tx1"/>
              </a:solidFill>
              <a:latin typeface="Calibri" pitchFamily="34" charset="0"/>
            </a:endParaRPr>
          </a:p>
          <a:p>
            <a:pPr algn="l">
              <a:buFont typeface="Wingdings" pitchFamily="2" charset="2"/>
              <a:buChar char="Ø"/>
            </a:pPr>
            <a:r>
              <a:rPr lang="en-US" sz="1600" i="1" dirty="0" smtClean="0">
                <a:solidFill>
                  <a:schemeClr val="tx1"/>
                </a:solidFill>
                <a:latin typeface="Calibri" pitchFamily="34" charset="0"/>
              </a:rPr>
              <a:t>The </a:t>
            </a:r>
            <a:r>
              <a:rPr lang="en-US" sz="1600" i="1" dirty="0">
                <a:solidFill>
                  <a:schemeClr val="tx1"/>
                </a:solidFill>
                <a:latin typeface="Calibri" pitchFamily="34" charset="0"/>
              </a:rPr>
              <a:t>observed strong optical emissions at </a:t>
            </a:r>
            <a:r>
              <a:rPr lang="en-US" sz="1600" i="1" dirty="0">
                <a:solidFill>
                  <a:srgbClr val="00FF00"/>
                </a:solidFill>
                <a:latin typeface="Calibri" pitchFamily="34" charset="0"/>
              </a:rPr>
              <a:t>557.7</a:t>
            </a:r>
            <a:r>
              <a:rPr lang="en-US" sz="1600" i="1" dirty="0">
                <a:solidFill>
                  <a:schemeClr val="tx1"/>
                </a:solidFill>
                <a:latin typeface="Calibri" pitchFamily="34" charset="0"/>
              </a:rPr>
              <a:t>, </a:t>
            </a:r>
            <a:r>
              <a:rPr lang="en-US" sz="1600" i="1" dirty="0">
                <a:solidFill>
                  <a:srgbClr val="C00000"/>
                </a:solidFill>
                <a:latin typeface="Calibri" pitchFamily="34" charset="0"/>
              </a:rPr>
              <a:t>777.4</a:t>
            </a:r>
            <a:r>
              <a:rPr lang="en-US" sz="1600" i="1" dirty="0">
                <a:solidFill>
                  <a:schemeClr val="tx1"/>
                </a:solidFill>
                <a:latin typeface="Calibri" pitchFamily="34" charset="0"/>
              </a:rPr>
              <a:t>, and  </a:t>
            </a:r>
            <a:r>
              <a:rPr lang="en-US" sz="1600" i="1" dirty="0">
                <a:solidFill>
                  <a:srgbClr val="00B0F0"/>
                </a:solidFill>
                <a:latin typeface="Calibri" pitchFamily="34" charset="0"/>
              </a:rPr>
              <a:t>427.8</a:t>
            </a:r>
            <a:r>
              <a:rPr lang="en-US" sz="1600" i="1" dirty="0">
                <a:solidFill>
                  <a:schemeClr val="tx1"/>
                </a:solidFill>
                <a:latin typeface="Calibri" pitchFamily="34" charset="0"/>
              </a:rPr>
              <a:t> nm are most consistent with (3</a:t>
            </a:r>
            <a:r>
              <a:rPr lang="en-US" sz="1600" i="1" dirty="0" smtClean="0">
                <a:solidFill>
                  <a:schemeClr val="tx1"/>
                </a:solidFill>
                <a:latin typeface="Calibri" pitchFamily="34" charset="0"/>
              </a:rPr>
              <a:t>)</a:t>
            </a:r>
            <a:endParaRPr lang="en-US" sz="1600" dirty="0">
              <a:solidFill>
                <a:schemeClr val="tx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990600" y="228600"/>
            <a:ext cx="7010400" cy="838200"/>
          </a:xfrm>
        </p:spPr>
        <p:txBody>
          <a:bodyPr/>
          <a:lstStyle/>
          <a:p>
            <a:pPr>
              <a:defRPr/>
            </a:pPr>
            <a:r>
              <a:rPr lang="en-US" sz="3200" b="1" dirty="0" smtClean="0">
                <a:solidFill>
                  <a:srgbClr val="002060"/>
                </a:solidFill>
                <a:effectLst>
                  <a:outerShdw blurRad="38100" dist="38100" dir="2700000" algn="tl">
                    <a:srgbClr val="000000">
                      <a:alpha val="43137"/>
                    </a:srgbClr>
                  </a:outerShdw>
                </a:effectLst>
              </a:rPr>
              <a:t>Accelerated Electrons &amp; Ionization</a:t>
            </a:r>
          </a:p>
        </p:txBody>
      </p:sp>
      <p:sp>
        <p:nvSpPr>
          <p:cNvPr id="20483" name="Rectangle 17"/>
          <p:cNvSpPr>
            <a:spLocks noChangeArrowheads="1"/>
          </p:cNvSpPr>
          <p:nvPr/>
        </p:nvSpPr>
        <p:spPr bwMode="auto">
          <a:xfrm>
            <a:off x="381000" y="1143000"/>
            <a:ext cx="8610600" cy="800219"/>
          </a:xfrm>
          <a:prstGeom prst="rect">
            <a:avLst/>
          </a:prstGeom>
          <a:solidFill>
            <a:schemeClr val="bg2"/>
          </a:solidFill>
          <a:ln w="9525">
            <a:solidFill>
              <a:schemeClr val="tx1"/>
            </a:solidFill>
            <a:miter lim="800000"/>
            <a:headEnd/>
            <a:tailEnd/>
          </a:ln>
        </p:spPr>
        <p:txBody>
          <a:bodyPr wrap="square">
            <a:spAutoFit/>
          </a:bodyPr>
          <a:lstStyle/>
          <a:p>
            <a:pPr algn="l">
              <a:buFont typeface="Wingdings" pitchFamily="2" charset="2"/>
              <a:buChar char="§"/>
              <a:defRPr/>
            </a:pPr>
            <a:r>
              <a:rPr lang="en-US" sz="1400" dirty="0">
                <a:solidFill>
                  <a:schemeClr val="tx1"/>
                </a:solidFill>
                <a:latin typeface="+mn-lt"/>
              </a:rPr>
              <a:t>Near 180 km the </a:t>
            </a:r>
            <a:r>
              <a:rPr lang="en-US" sz="1400" dirty="0">
                <a:solidFill>
                  <a:srgbClr val="C00000"/>
                </a:solidFill>
                <a:latin typeface="+mn-lt"/>
              </a:rPr>
              <a:t>plasma frequency </a:t>
            </a:r>
            <a:r>
              <a:rPr lang="en-US" sz="1400" dirty="0">
                <a:solidFill>
                  <a:schemeClr val="tx1"/>
                </a:solidFill>
                <a:latin typeface="+mn-lt"/>
              </a:rPr>
              <a:t>in the descending layer  reaches  </a:t>
            </a:r>
            <a:r>
              <a:rPr lang="en-US" sz="1800" i="1" dirty="0">
                <a:solidFill>
                  <a:srgbClr val="C00000"/>
                </a:solidFill>
                <a:latin typeface="+mn-lt"/>
              </a:rPr>
              <a:t>f</a:t>
            </a:r>
            <a:r>
              <a:rPr lang="en-US" sz="1800" i="1" baseline="-25000" dirty="0">
                <a:solidFill>
                  <a:srgbClr val="C00000"/>
                </a:solidFill>
                <a:latin typeface="+mn-lt"/>
              </a:rPr>
              <a:t>0</a:t>
            </a:r>
            <a:r>
              <a:rPr lang="en-US" sz="1800" dirty="0">
                <a:solidFill>
                  <a:schemeClr val="tx1"/>
                </a:solidFill>
                <a:latin typeface="+mn-lt"/>
              </a:rPr>
              <a:t> </a:t>
            </a:r>
            <a:r>
              <a:rPr lang="en-US" sz="1400" dirty="0">
                <a:solidFill>
                  <a:schemeClr val="tx1"/>
                </a:solidFill>
                <a:latin typeface="+mn-lt"/>
              </a:rPr>
              <a:t>or </a:t>
            </a:r>
            <a:r>
              <a:rPr lang="en-US" sz="1800" i="1" dirty="0">
                <a:solidFill>
                  <a:srgbClr val="C00000"/>
                </a:solidFill>
                <a:latin typeface="+mn-lt"/>
              </a:rPr>
              <a:t>n</a:t>
            </a:r>
            <a:r>
              <a:rPr lang="en-US" sz="1800" i="1" baseline="-25000" dirty="0">
                <a:solidFill>
                  <a:srgbClr val="C00000"/>
                </a:solidFill>
                <a:latin typeface="+mn-lt"/>
              </a:rPr>
              <a:t>e</a:t>
            </a:r>
            <a:r>
              <a:rPr lang="en-US" sz="1800" i="1" dirty="0">
                <a:solidFill>
                  <a:srgbClr val="C00000"/>
                </a:solidFill>
                <a:latin typeface="+mn-lt"/>
              </a:rPr>
              <a:t>=</a:t>
            </a:r>
            <a:r>
              <a:rPr lang="en-US" sz="1800" i="1" dirty="0" err="1">
                <a:solidFill>
                  <a:srgbClr val="C00000"/>
                </a:solidFill>
                <a:latin typeface="+mn-lt"/>
              </a:rPr>
              <a:t>n</a:t>
            </a:r>
            <a:r>
              <a:rPr lang="en-US" sz="1800" i="1" baseline="-25000" dirty="0" err="1">
                <a:solidFill>
                  <a:srgbClr val="C00000"/>
                </a:solidFill>
                <a:latin typeface="+mn-lt"/>
              </a:rPr>
              <a:t>c</a:t>
            </a:r>
            <a:r>
              <a:rPr lang="en-US" sz="1800" i="1" baseline="-25000" dirty="0">
                <a:solidFill>
                  <a:srgbClr val="FF00FF"/>
                </a:solidFill>
                <a:latin typeface="+mn-lt"/>
              </a:rPr>
              <a:t> </a:t>
            </a:r>
            <a:r>
              <a:rPr lang="en-US" sz="1400" dirty="0" smtClean="0">
                <a:solidFill>
                  <a:schemeClr val="tx1"/>
                </a:solidFill>
                <a:latin typeface="+mn-lt"/>
              </a:rPr>
              <a:t> blocking </a:t>
            </a:r>
            <a:r>
              <a:rPr lang="en-US" sz="1400" dirty="0">
                <a:solidFill>
                  <a:schemeClr val="tx1"/>
                </a:solidFill>
                <a:latin typeface="+mn-lt"/>
              </a:rPr>
              <a:t>propagation of the HF beam above the artificial </a:t>
            </a:r>
            <a:r>
              <a:rPr lang="en-US" sz="1400" dirty="0" smtClean="0">
                <a:solidFill>
                  <a:schemeClr val="tx1"/>
                </a:solidFill>
                <a:latin typeface="+mn-lt"/>
              </a:rPr>
              <a:t>layer.  The  </a:t>
            </a:r>
            <a:r>
              <a:rPr lang="en-US" sz="1400" dirty="0">
                <a:solidFill>
                  <a:schemeClr val="tx1"/>
                </a:solidFill>
                <a:latin typeface="+mn-lt"/>
              </a:rPr>
              <a:t>artificial plasma </a:t>
            </a:r>
            <a:r>
              <a:rPr lang="en-US" sz="1400" dirty="0" smtClean="0">
                <a:solidFill>
                  <a:schemeClr val="tx1"/>
                </a:solidFill>
                <a:latin typeface="+mn-lt"/>
              </a:rPr>
              <a:t>is now completely  self-sustained </a:t>
            </a:r>
            <a:r>
              <a:rPr lang="en-US" sz="1400" dirty="0">
                <a:solidFill>
                  <a:schemeClr val="tx1"/>
                </a:solidFill>
                <a:latin typeface="+mn-lt"/>
              </a:rPr>
              <a:t>and rapidly propagates along the magnetic field downward as the ionizing wave front due to ionization by accelerated electrons.</a:t>
            </a:r>
          </a:p>
        </p:txBody>
      </p:sp>
      <p:sp>
        <p:nvSpPr>
          <p:cNvPr id="31" name="Text Box 10"/>
          <p:cNvSpPr txBox="1">
            <a:spLocks noChangeArrowheads="1"/>
          </p:cNvSpPr>
          <p:nvPr/>
        </p:nvSpPr>
        <p:spPr bwMode="auto">
          <a:xfrm>
            <a:off x="381000" y="6428601"/>
            <a:ext cx="2068643" cy="276999"/>
          </a:xfrm>
          <a:prstGeom prst="rect">
            <a:avLst/>
          </a:prstGeom>
          <a:solidFill>
            <a:schemeClr val="tx1"/>
          </a:solidFill>
          <a:ln w="9525">
            <a:noFill/>
            <a:miter lim="800000"/>
            <a:headEnd/>
            <a:tailEnd type="none" w="lg" len="lg"/>
          </a:ln>
          <a:effectLst>
            <a:outerShdw dist="107763" dir="2700000" algn="ctr" rotWithShape="0">
              <a:schemeClr val="bg2"/>
            </a:outerShdw>
          </a:effectLst>
        </p:spPr>
        <p:txBody>
          <a:bodyPr wrap="none">
            <a:spAutoFit/>
          </a:bodyPr>
          <a:lstStyle/>
          <a:p>
            <a:pPr>
              <a:defRPr/>
            </a:pPr>
            <a:r>
              <a:rPr lang="en-US" dirty="0">
                <a:solidFill>
                  <a:schemeClr val="bg1"/>
                </a:solidFill>
                <a:latin typeface="+mj-lt"/>
              </a:rPr>
              <a:t>Mishin &amp; Pedersen</a:t>
            </a:r>
            <a:r>
              <a:rPr lang="en-US" dirty="0" smtClean="0">
                <a:solidFill>
                  <a:schemeClr val="bg1"/>
                </a:solidFill>
                <a:latin typeface="+mj-lt"/>
              </a:rPr>
              <a:t>, GRL </a:t>
            </a:r>
            <a:r>
              <a:rPr lang="en-US" dirty="0">
                <a:solidFill>
                  <a:schemeClr val="bg1"/>
                </a:solidFill>
                <a:latin typeface="+mj-lt"/>
              </a:rPr>
              <a:t>2011</a:t>
            </a:r>
          </a:p>
        </p:txBody>
      </p:sp>
      <p:sp>
        <p:nvSpPr>
          <p:cNvPr id="32" name="Rectangle 31"/>
          <p:cNvSpPr/>
          <p:nvPr/>
        </p:nvSpPr>
        <p:spPr bwMode="auto">
          <a:xfrm>
            <a:off x="3200400" y="5662136"/>
            <a:ext cx="5791199" cy="738664"/>
          </a:xfrm>
          <a:prstGeom prst="rect">
            <a:avLst/>
          </a:prstGeom>
          <a:solidFill>
            <a:schemeClr val="bg2"/>
          </a:solidFill>
        </p:spPr>
        <p:txBody>
          <a:bodyPr wrap="square">
            <a:spAutoFit/>
          </a:bodyPr>
          <a:lstStyle/>
          <a:p>
            <a:pPr algn="l">
              <a:defRPr/>
            </a:pPr>
            <a:r>
              <a:rPr lang="en-US" sz="1400" dirty="0">
                <a:solidFill>
                  <a:schemeClr val="tx1"/>
                </a:solidFill>
                <a:latin typeface="+mj-lt"/>
              </a:rPr>
              <a:t>(a) Altitude </a:t>
            </a:r>
            <a:r>
              <a:rPr lang="en-US" sz="1400" dirty="0" err="1">
                <a:solidFill>
                  <a:schemeClr val="tx1"/>
                </a:solidFill>
                <a:latin typeface="+mj-lt"/>
              </a:rPr>
              <a:t>profiles</a:t>
            </a:r>
            <a:r>
              <a:rPr lang="en-US" sz="1400" dirty="0">
                <a:solidFill>
                  <a:schemeClr val="tx1"/>
                </a:solidFill>
                <a:latin typeface="+mj-lt"/>
              </a:rPr>
              <a:t> </a:t>
            </a:r>
            <a:r>
              <a:rPr lang="en-US" sz="1400" dirty="0">
                <a:solidFill>
                  <a:schemeClr val="tx1"/>
                </a:solidFill>
                <a:latin typeface="+mj-lt"/>
                <a:sym typeface="Symbol"/>
              </a:rPr>
              <a:t>(</a:t>
            </a:r>
            <a:r>
              <a:rPr lang="en-US" sz="1400" baseline="-25000" dirty="0">
                <a:solidFill>
                  <a:schemeClr val="tx1"/>
                </a:solidFill>
                <a:latin typeface="+mj-lt"/>
                <a:sym typeface="Symbol"/>
              </a:rPr>
              <a:t>0</a:t>
            </a:r>
            <a:r>
              <a:rPr lang="en-US" sz="1400" dirty="0">
                <a:solidFill>
                  <a:schemeClr val="tx1"/>
                </a:solidFill>
                <a:latin typeface="+mj-lt"/>
                <a:sym typeface="Symbol"/>
              </a:rPr>
              <a:t>,h)</a:t>
            </a:r>
            <a:r>
              <a:rPr lang="en-US" sz="1400" dirty="0">
                <a:solidFill>
                  <a:schemeClr val="tx1"/>
                </a:solidFill>
                <a:latin typeface="+mj-lt"/>
              </a:rPr>
              <a:t> at  </a:t>
            </a:r>
            <a:r>
              <a:rPr lang="en-US" sz="1400" dirty="0">
                <a:solidFill>
                  <a:schemeClr val="tx1"/>
                </a:solidFill>
                <a:latin typeface="+mj-lt"/>
                <a:sym typeface="Symbol"/>
              </a:rPr>
              <a:t></a:t>
            </a:r>
            <a:r>
              <a:rPr lang="en-US" sz="1400" baseline="-25000" dirty="0">
                <a:solidFill>
                  <a:schemeClr val="tx1"/>
                </a:solidFill>
                <a:latin typeface="+mj-lt"/>
                <a:sym typeface="Symbol"/>
              </a:rPr>
              <a:t>0</a:t>
            </a:r>
            <a:r>
              <a:rPr lang="en-US" sz="1400" dirty="0">
                <a:solidFill>
                  <a:schemeClr val="tx1"/>
                </a:solidFill>
                <a:latin typeface="+mj-lt"/>
              </a:rPr>
              <a:t> =10, 15, ...100 </a:t>
            </a:r>
            <a:r>
              <a:rPr lang="en-US" sz="1400" dirty="0" err="1">
                <a:solidFill>
                  <a:schemeClr val="tx1"/>
                </a:solidFill>
                <a:latin typeface="+mj-lt"/>
              </a:rPr>
              <a:t>eV</a:t>
            </a:r>
            <a:r>
              <a:rPr lang="en-US" sz="1400" dirty="0">
                <a:solidFill>
                  <a:schemeClr val="tx1"/>
                </a:solidFill>
                <a:latin typeface="+mj-lt"/>
              </a:rPr>
              <a:t> and h</a:t>
            </a:r>
            <a:r>
              <a:rPr lang="en-US" sz="1400" baseline="-25000" dirty="0">
                <a:solidFill>
                  <a:schemeClr val="tx1"/>
                </a:solidFill>
                <a:latin typeface="+mj-lt"/>
              </a:rPr>
              <a:t>0</a:t>
            </a:r>
            <a:r>
              <a:rPr lang="en-US" sz="1400" dirty="0">
                <a:solidFill>
                  <a:schemeClr val="tx1"/>
                </a:solidFill>
                <a:latin typeface="+mj-lt"/>
              </a:rPr>
              <a:t> =150, ...200 km.                                                            (b) Half-widths </a:t>
            </a:r>
            <a:r>
              <a:rPr lang="en-US" sz="1400" dirty="0">
                <a:solidFill>
                  <a:schemeClr val="tx1"/>
                </a:solidFill>
                <a:latin typeface="+mj-lt"/>
                <a:sym typeface="Symbol"/>
              </a:rPr>
              <a:t></a:t>
            </a:r>
            <a:r>
              <a:rPr lang="en-US" sz="1400" baseline="-25000" dirty="0">
                <a:solidFill>
                  <a:schemeClr val="tx1"/>
                </a:solidFill>
                <a:latin typeface="+mj-lt"/>
              </a:rPr>
              <a:t>g</a:t>
            </a:r>
            <a:r>
              <a:rPr lang="en-US" sz="1400" dirty="0">
                <a:solidFill>
                  <a:schemeClr val="tx1"/>
                </a:solidFill>
                <a:latin typeface="+mj-lt"/>
              </a:rPr>
              <a:t> (thin lines) and </a:t>
            </a:r>
            <a:r>
              <a:rPr lang="en-US" sz="1400" dirty="0">
                <a:solidFill>
                  <a:schemeClr val="tx1"/>
                </a:solidFill>
                <a:latin typeface="+mj-lt"/>
                <a:sym typeface="Symbol"/>
              </a:rPr>
              <a:t></a:t>
            </a:r>
            <a:r>
              <a:rPr lang="en-US" sz="1400" baseline="-25000" dirty="0">
                <a:solidFill>
                  <a:schemeClr val="tx1"/>
                </a:solidFill>
                <a:latin typeface="+mj-lt"/>
              </a:rPr>
              <a:t>b</a:t>
            </a:r>
            <a:r>
              <a:rPr lang="en-US" sz="1400" dirty="0">
                <a:solidFill>
                  <a:schemeClr val="tx1"/>
                </a:solidFill>
                <a:latin typeface="+mj-lt"/>
              </a:rPr>
              <a:t> (thick) of the green- and blue-line excitation layers near </a:t>
            </a:r>
            <a:r>
              <a:rPr lang="en-US" sz="1400" dirty="0" err="1">
                <a:solidFill>
                  <a:schemeClr val="tx1"/>
                </a:solidFill>
                <a:latin typeface="+mj-lt"/>
              </a:rPr>
              <a:t>h</a:t>
            </a:r>
            <a:r>
              <a:rPr lang="en-US" sz="1400" baseline="-25000" dirty="0" err="1">
                <a:solidFill>
                  <a:schemeClr val="tx1"/>
                </a:solidFill>
                <a:latin typeface="+mj-lt"/>
              </a:rPr>
              <a:t>c</a:t>
            </a:r>
            <a:r>
              <a:rPr lang="en-US" sz="1400" dirty="0">
                <a:solidFill>
                  <a:schemeClr val="tx1"/>
                </a:solidFill>
                <a:latin typeface="+mj-lt"/>
              </a:rPr>
              <a:t> =160 (circles) and  180 (solid lines) km.</a:t>
            </a:r>
          </a:p>
        </p:txBody>
      </p:sp>
      <p:pic>
        <p:nvPicPr>
          <p:cNvPr id="33" name="Picture 2"/>
          <p:cNvPicPr>
            <a:picLocks noChangeAspect="1" noChangeArrowheads="1"/>
          </p:cNvPicPr>
          <p:nvPr/>
        </p:nvPicPr>
        <p:blipFill>
          <a:blip r:embed="rId2" cstate="print"/>
          <a:srcRect/>
          <a:stretch>
            <a:fillRect/>
          </a:stretch>
        </p:blipFill>
        <p:spPr bwMode="auto">
          <a:xfrm>
            <a:off x="4840287" y="2300287"/>
            <a:ext cx="3998913" cy="3262313"/>
          </a:xfrm>
          <a:prstGeom prst="rect">
            <a:avLst/>
          </a:prstGeom>
          <a:noFill/>
          <a:ln w="19050">
            <a:solidFill>
              <a:schemeClr val="tx1"/>
            </a:solidFill>
            <a:miter lim="800000"/>
            <a:headEnd/>
            <a:tailEnd type="none" w="lg" len="lg"/>
          </a:ln>
        </p:spPr>
      </p:pic>
      <p:pic>
        <p:nvPicPr>
          <p:cNvPr id="34" name="Picture 13"/>
          <p:cNvPicPr>
            <a:picLocks noChangeAspect="1" noChangeArrowheads="1"/>
          </p:cNvPicPr>
          <p:nvPr/>
        </p:nvPicPr>
        <p:blipFill>
          <a:blip r:embed="rId3" cstate="print"/>
          <a:srcRect/>
          <a:stretch>
            <a:fillRect/>
          </a:stretch>
        </p:blipFill>
        <p:spPr bwMode="auto">
          <a:xfrm>
            <a:off x="228600" y="2286000"/>
            <a:ext cx="3657600" cy="488950"/>
          </a:xfrm>
          <a:prstGeom prst="rect">
            <a:avLst/>
          </a:prstGeom>
          <a:noFill/>
          <a:ln w="19050">
            <a:solidFill>
              <a:schemeClr val="tx1"/>
            </a:solidFill>
            <a:miter lim="800000"/>
            <a:headEnd/>
            <a:tailEnd type="none" w="lg" len="lg"/>
          </a:ln>
        </p:spPr>
      </p:pic>
      <p:pic>
        <p:nvPicPr>
          <p:cNvPr id="36" name="Picture 3"/>
          <p:cNvPicPr>
            <a:picLocks noChangeAspect="1" noChangeArrowheads="1"/>
          </p:cNvPicPr>
          <p:nvPr/>
        </p:nvPicPr>
        <p:blipFill>
          <a:blip r:embed="rId4" cstate="print"/>
          <a:srcRect/>
          <a:stretch>
            <a:fillRect/>
          </a:stretch>
        </p:blipFill>
        <p:spPr bwMode="auto">
          <a:xfrm>
            <a:off x="152400" y="4405312"/>
            <a:ext cx="4267200" cy="776288"/>
          </a:xfrm>
          <a:prstGeom prst="rect">
            <a:avLst/>
          </a:prstGeom>
          <a:noFill/>
          <a:ln w="19050">
            <a:solidFill>
              <a:schemeClr val="tx1"/>
            </a:solidFill>
            <a:miter lim="800000"/>
            <a:headEnd/>
            <a:tailEnd type="none" w="lg" len="lg"/>
          </a:ln>
        </p:spPr>
      </p:pic>
      <p:pic>
        <p:nvPicPr>
          <p:cNvPr id="37" name="Picture 4"/>
          <p:cNvPicPr>
            <a:picLocks noChangeAspect="1" noChangeArrowheads="1"/>
          </p:cNvPicPr>
          <p:nvPr/>
        </p:nvPicPr>
        <p:blipFill>
          <a:blip r:embed="rId5" cstate="print"/>
          <a:srcRect/>
          <a:stretch>
            <a:fillRect/>
          </a:stretch>
        </p:blipFill>
        <p:spPr bwMode="auto">
          <a:xfrm>
            <a:off x="228600" y="3124200"/>
            <a:ext cx="4114800" cy="282575"/>
          </a:xfrm>
          <a:prstGeom prst="rect">
            <a:avLst/>
          </a:prstGeom>
          <a:noFill/>
          <a:ln w="22225">
            <a:solidFill>
              <a:schemeClr val="accent1"/>
            </a:solidFill>
            <a:miter lim="800000"/>
            <a:headEnd/>
            <a:tailEnd type="none" w="lg" len="lg"/>
          </a:ln>
        </p:spPr>
      </p:pic>
      <p:pic>
        <p:nvPicPr>
          <p:cNvPr id="38" name="Picture 5"/>
          <p:cNvPicPr>
            <a:picLocks noChangeAspect="1" noChangeArrowheads="1"/>
          </p:cNvPicPr>
          <p:nvPr/>
        </p:nvPicPr>
        <p:blipFill>
          <a:blip r:embed="rId6" cstate="print"/>
          <a:srcRect/>
          <a:stretch>
            <a:fillRect/>
          </a:stretch>
        </p:blipFill>
        <p:spPr bwMode="auto">
          <a:xfrm>
            <a:off x="336550" y="3733800"/>
            <a:ext cx="3321050" cy="304800"/>
          </a:xfrm>
          <a:prstGeom prst="rect">
            <a:avLst/>
          </a:prstGeom>
          <a:noFill/>
          <a:ln w="22225">
            <a:solidFill>
              <a:schemeClr val="accent1"/>
            </a:solidFill>
            <a:miter lim="800000"/>
            <a:headEnd/>
            <a:tailEnd type="none" w="lg" len="lg"/>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par>
                                <p:cTn id="8" presetID="4"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990600" y="228600"/>
            <a:ext cx="7010400" cy="838200"/>
          </a:xfrm>
        </p:spPr>
        <p:txBody>
          <a:bodyPr/>
          <a:lstStyle/>
          <a:p>
            <a:pPr>
              <a:defRPr/>
            </a:pPr>
            <a:r>
              <a:rPr lang="en-US" b="1" dirty="0" smtClean="0">
                <a:solidFill>
                  <a:srgbClr val="002060"/>
                </a:solidFill>
                <a:effectLst>
                  <a:outerShdw blurRad="38100" dist="38100" dir="2700000" algn="tl">
                    <a:srgbClr val="000000">
                      <a:alpha val="43137"/>
                    </a:srgbClr>
                  </a:outerShdw>
                </a:effectLst>
              </a:rPr>
              <a:t> Ionizing Wave</a:t>
            </a:r>
          </a:p>
        </p:txBody>
      </p:sp>
      <p:sp>
        <p:nvSpPr>
          <p:cNvPr id="20490" name="Rectangle 10"/>
          <p:cNvSpPr>
            <a:spLocks noChangeArrowheads="1"/>
          </p:cNvSpPr>
          <p:nvPr/>
        </p:nvSpPr>
        <p:spPr bwMode="auto">
          <a:xfrm>
            <a:off x="685800" y="3124200"/>
            <a:ext cx="2590800" cy="738664"/>
          </a:xfrm>
          <a:prstGeom prst="rect">
            <a:avLst/>
          </a:prstGeom>
          <a:solidFill>
            <a:schemeClr val="bg2"/>
          </a:solidFill>
          <a:ln w="22225">
            <a:noFill/>
            <a:miter lim="800000"/>
            <a:headEnd/>
            <a:tailEnd type="none" w="lg" len="lg"/>
          </a:ln>
          <a:effectLst/>
        </p:spPr>
        <p:txBody>
          <a:bodyPr wrap="square">
            <a:spAutoFit/>
          </a:bodyPr>
          <a:lstStyle/>
          <a:p>
            <a:pPr algn="l">
              <a:defRPr/>
            </a:pPr>
            <a:r>
              <a:rPr lang="en-US" sz="1400" dirty="0" smtClean="0">
                <a:solidFill>
                  <a:schemeClr val="tx1"/>
                </a:solidFill>
                <a:latin typeface="+mn-lt"/>
              </a:rPr>
              <a:t>Ionization </a:t>
            </a:r>
            <a:r>
              <a:rPr lang="en-US" sz="1400" dirty="0">
                <a:solidFill>
                  <a:schemeClr val="tx1"/>
                </a:solidFill>
                <a:latin typeface="+mn-lt"/>
              </a:rPr>
              <a:t>by accelerated  </a:t>
            </a:r>
            <a:r>
              <a:rPr lang="en-US" sz="1400" dirty="0" smtClean="0">
                <a:solidFill>
                  <a:schemeClr val="tx1"/>
                </a:solidFill>
                <a:latin typeface="+mn-lt"/>
              </a:rPr>
              <a:t>(subscript </a:t>
            </a:r>
            <a:r>
              <a:rPr lang="en-US" sz="1400" i="1" dirty="0" smtClean="0">
                <a:solidFill>
                  <a:schemeClr val="tx1"/>
                </a:solidFill>
                <a:latin typeface="+mn-lt"/>
              </a:rPr>
              <a:t>a</a:t>
            </a:r>
            <a:r>
              <a:rPr lang="en-US" sz="1400" dirty="0">
                <a:solidFill>
                  <a:schemeClr val="tx1"/>
                </a:solidFill>
                <a:latin typeface="+mn-lt"/>
              </a:rPr>
              <a:t>) </a:t>
            </a:r>
            <a:r>
              <a:rPr lang="en-US" sz="1400" dirty="0" smtClean="0">
                <a:solidFill>
                  <a:schemeClr val="tx1"/>
                </a:solidFill>
                <a:latin typeface="+mn-lt"/>
              </a:rPr>
              <a:t>electrons increases the  </a:t>
            </a:r>
            <a:r>
              <a:rPr lang="en-US" sz="1400" dirty="0">
                <a:solidFill>
                  <a:schemeClr val="tx1"/>
                </a:solidFill>
                <a:latin typeface="+mn-lt"/>
              </a:rPr>
              <a:t>plasma density </a:t>
            </a:r>
            <a:r>
              <a:rPr lang="en-US" sz="1400" dirty="0" smtClean="0">
                <a:solidFill>
                  <a:schemeClr val="tx1"/>
                </a:solidFill>
                <a:latin typeface="+mn-lt"/>
              </a:rPr>
              <a:t>near </a:t>
            </a:r>
            <a:r>
              <a:rPr lang="en-US" sz="1400" dirty="0" smtClean="0">
                <a:solidFill>
                  <a:srgbClr val="FF00FF"/>
                </a:solidFill>
                <a:latin typeface="+mn-lt"/>
              </a:rPr>
              <a:t> </a:t>
            </a:r>
            <a:r>
              <a:rPr lang="en-US" sz="1400" i="1" dirty="0" err="1" smtClean="0">
                <a:solidFill>
                  <a:srgbClr val="FF00FF"/>
                </a:solidFill>
                <a:latin typeface="+mn-lt"/>
              </a:rPr>
              <a:t>h</a:t>
            </a:r>
            <a:r>
              <a:rPr lang="en-US" sz="1400" i="1" baseline="-25000" dirty="0" err="1" smtClean="0">
                <a:solidFill>
                  <a:srgbClr val="FF00FF"/>
                </a:solidFill>
                <a:latin typeface="+mn-lt"/>
              </a:rPr>
              <a:t>c</a:t>
            </a:r>
            <a:endParaRPr lang="en-US" sz="1400" dirty="0">
              <a:solidFill>
                <a:schemeClr val="tx1"/>
              </a:solidFill>
              <a:latin typeface="+mn-lt"/>
            </a:endParaRPr>
          </a:p>
        </p:txBody>
      </p:sp>
      <p:grpSp>
        <p:nvGrpSpPr>
          <p:cNvPr id="2" name="Group 36"/>
          <p:cNvGrpSpPr>
            <a:grpSpLocks/>
          </p:cNvGrpSpPr>
          <p:nvPr/>
        </p:nvGrpSpPr>
        <p:grpSpPr bwMode="auto">
          <a:xfrm>
            <a:off x="685800" y="1295400"/>
            <a:ext cx="7924800" cy="1447800"/>
            <a:chOff x="685800" y="2514601"/>
            <a:chExt cx="7924800" cy="1447800"/>
          </a:xfrm>
        </p:grpSpPr>
        <p:sp>
          <p:nvSpPr>
            <p:cNvPr id="14" name="Rectangle 13"/>
            <p:cNvSpPr/>
            <p:nvPr/>
          </p:nvSpPr>
          <p:spPr>
            <a:xfrm>
              <a:off x="685800" y="2590800"/>
              <a:ext cx="2514600" cy="1169551"/>
            </a:xfrm>
            <a:prstGeom prst="rect">
              <a:avLst/>
            </a:prstGeom>
            <a:solidFill>
              <a:schemeClr val="bg2"/>
            </a:solidFill>
          </p:spPr>
          <p:txBody>
            <a:bodyPr wrap="square">
              <a:spAutoFit/>
            </a:bodyPr>
            <a:lstStyle/>
            <a:p>
              <a:pPr algn="l">
                <a:defRPr/>
              </a:pPr>
              <a:r>
                <a:rPr lang="en-US" sz="1400" dirty="0">
                  <a:solidFill>
                    <a:schemeClr val="tx1"/>
                  </a:solidFill>
                  <a:latin typeface="+mn-lt"/>
                </a:rPr>
                <a:t>At each time step artificial ionization occurs near the altitude </a:t>
              </a:r>
              <a:r>
                <a:rPr lang="en-US" sz="1400" i="1" dirty="0" err="1">
                  <a:solidFill>
                    <a:schemeClr val="tx1"/>
                  </a:solidFill>
                  <a:latin typeface="+mn-lt"/>
                </a:rPr>
                <a:t>h</a:t>
              </a:r>
              <a:r>
                <a:rPr lang="en-US" sz="1400" i="1" baseline="-25000" dirty="0" err="1">
                  <a:solidFill>
                    <a:schemeClr val="tx1"/>
                  </a:solidFill>
                  <a:latin typeface="+mn-lt"/>
                </a:rPr>
                <a:t>c</a:t>
              </a:r>
              <a:r>
                <a:rPr lang="en-US" sz="1400" dirty="0">
                  <a:solidFill>
                    <a:schemeClr val="tx1"/>
                  </a:solidFill>
                  <a:latin typeface="+mn-lt"/>
                </a:rPr>
                <a:t>, where </a:t>
              </a:r>
              <a:r>
                <a:rPr lang="en-US" sz="1400" i="1" dirty="0">
                  <a:solidFill>
                    <a:schemeClr val="tx1"/>
                  </a:solidFill>
                  <a:latin typeface="+mn-lt"/>
                </a:rPr>
                <a:t>n</a:t>
              </a:r>
              <a:r>
                <a:rPr lang="en-US" sz="1400" i="1" baseline="-25000" dirty="0">
                  <a:solidFill>
                    <a:schemeClr val="tx1"/>
                  </a:solidFill>
                  <a:latin typeface="+mn-lt"/>
                </a:rPr>
                <a:t>e</a:t>
              </a:r>
              <a:r>
                <a:rPr lang="en-US" sz="1400" i="1" dirty="0">
                  <a:solidFill>
                    <a:schemeClr val="tx1"/>
                  </a:solidFill>
                  <a:latin typeface="+mn-lt"/>
                </a:rPr>
                <a:t>=</a:t>
              </a:r>
              <a:r>
                <a:rPr lang="en-US" sz="1400" i="1" dirty="0" err="1">
                  <a:solidFill>
                    <a:schemeClr val="tx1"/>
                  </a:solidFill>
                  <a:latin typeface="+mn-lt"/>
                </a:rPr>
                <a:t>n</a:t>
              </a:r>
              <a:r>
                <a:rPr lang="en-US" sz="1400" i="1" baseline="-25000" dirty="0" err="1">
                  <a:solidFill>
                    <a:schemeClr val="tx1"/>
                  </a:solidFill>
                  <a:latin typeface="+mn-lt"/>
                </a:rPr>
                <a:t>c</a:t>
              </a:r>
              <a:r>
                <a:rPr lang="en-US" sz="1400" i="1" baseline="-25000" dirty="0">
                  <a:solidFill>
                    <a:schemeClr val="tx1"/>
                  </a:solidFill>
                  <a:latin typeface="+mn-lt"/>
                </a:rPr>
                <a:t> </a:t>
              </a:r>
              <a:r>
                <a:rPr lang="en-US" sz="1400" i="1" dirty="0">
                  <a:solidFill>
                    <a:schemeClr val="tx1"/>
                  </a:solidFill>
                  <a:latin typeface="+mn-lt"/>
                </a:rPr>
                <a:t>.</a:t>
              </a:r>
              <a:r>
                <a:rPr lang="en-US" sz="1400" dirty="0">
                  <a:solidFill>
                    <a:schemeClr val="tx1"/>
                  </a:solidFill>
                  <a:latin typeface="+mn-lt"/>
                </a:rPr>
                <a:t> The density profile just below </a:t>
              </a:r>
              <a:r>
                <a:rPr lang="en-US" sz="1400" i="1" dirty="0" err="1">
                  <a:solidFill>
                    <a:schemeClr val="tx1"/>
                  </a:solidFill>
                  <a:latin typeface="+mn-lt"/>
                </a:rPr>
                <a:t>h</a:t>
              </a:r>
              <a:r>
                <a:rPr lang="en-US" sz="1400" i="1" baseline="-25000" dirty="0" err="1">
                  <a:solidFill>
                    <a:schemeClr val="tx1"/>
                  </a:solidFill>
                  <a:latin typeface="+mn-lt"/>
                </a:rPr>
                <a:t>c</a:t>
              </a:r>
              <a:r>
                <a:rPr lang="en-US" sz="1400" dirty="0">
                  <a:solidFill>
                    <a:schemeClr val="tx1"/>
                  </a:solidFill>
                  <a:latin typeface="+mn-lt"/>
                </a:rPr>
                <a:t> is represented as</a:t>
              </a:r>
            </a:p>
          </p:txBody>
        </p:sp>
        <p:grpSp>
          <p:nvGrpSpPr>
            <p:cNvPr id="3" name="Group 32"/>
            <p:cNvGrpSpPr/>
            <p:nvPr/>
          </p:nvGrpSpPr>
          <p:grpSpPr>
            <a:xfrm>
              <a:off x="3581400" y="2514601"/>
              <a:ext cx="5029200" cy="1447800"/>
              <a:chOff x="3581400" y="2362201"/>
              <a:chExt cx="5029200" cy="1447800"/>
            </a:xfrm>
            <a:solidFill>
              <a:schemeClr val="tx1"/>
            </a:solidFill>
          </p:grpSpPr>
          <p:pic>
            <p:nvPicPr>
              <p:cNvPr id="20495" name="Picture 15"/>
              <p:cNvPicPr>
                <a:picLocks noChangeAspect="1" noChangeArrowheads="1"/>
              </p:cNvPicPr>
              <p:nvPr/>
            </p:nvPicPr>
            <p:blipFill>
              <a:blip r:embed="rId2" cstate="print"/>
              <a:srcRect/>
              <a:stretch>
                <a:fillRect/>
              </a:stretch>
            </p:blipFill>
            <p:spPr bwMode="auto">
              <a:xfrm>
                <a:off x="3581400" y="2362201"/>
                <a:ext cx="2443936" cy="533399"/>
              </a:xfrm>
              <a:prstGeom prst="rect">
                <a:avLst/>
              </a:prstGeom>
              <a:grpFill/>
              <a:ln w="9525" cap="flat" cmpd="sng">
                <a:noFill/>
                <a:prstDash val="solid"/>
                <a:miter lim="800000"/>
                <a:headEnd type="none" w="med" len="med"/>
                <a:tailEnd type="none" w="med" len="med"/>
              </a:ln>
            </p:spPr>
          </p:pic>
          <p:grpSp>
            <p:nvGrpSpPr>
              <p:cNvPr id="4" name="Group 20"/>
              <p:cNvGrpSpPr/>
              <p:nvPr/>
            </p:nvGrpSpPr>
            <p:grpSpPr>
              <a:xfrm>
                <a:off x="3581400" y="3396176"/>
                <a:ext cx="3810000" cy="413825"/>
                <a:chOff x="-914400" y="3472376"/>
                <a:chExt cx="3810000" cy="413825"/>
              </a:xfrm>
              <a:grpFill/>
            </p:grpSpPr>
            <p:pic>
              <p:nvPicPr>
                <p:cNvPr id="20494" name="Picture 14"/>
                <p:cNvPicPr>
                  <a:picLocks noChangeAspect="1" noChangeArrowheads="1"/>
                </p:cNvPicPr>
                <p:nvPr/>
              </p:nvPicPr>
              <p:blipFill>
                <a:blip r:embed="rId3" cstate="print"/>
                <a:srcRect/>
                <a:stretch>
                  <a:fillRect/>
                </a:stretch>
              </p:blipFill>
              <p:spPr bwMode="auto">
                <a:xfrm>
                  <a:off x="-914400" y="3472376"/>
                  <a:ext cx="1371600" cy="413825"/>
                </a:xfrm>
                <a:prstGeom prst="rect">
                  <a:avLst/>
                </a:prstGeom>
                <a:grpFill/>
                <a:ln w="9525" cap="flat" cmpd="sng">
                  <a:noFill/>
                  <a:prstDash val="solid"/>
                  <a:miter lim="800000"/>
                  <a:headEnd type="none" w="med" len="med"/>
                  <a:tailEnd type="none" w="med" len="med"/>
                </a:ln>
              </p:spPr>
            </p:pic>
            <p:sp>
              <p:nvSpPr>
                <p:cNvPr id="20" name="Rectangle 9"/>
                <p:cNvSpPr>
                  <a:spLocks noChangeArrowheads="1"/>
                </p:cNvSpPr>
                <p:nvPr/>
              </p:nvSpPr>
              <p:spPr bwMode="auto">
                <a:xfrm>
                  <a:off x="609600" y="3578424"/>
                  <a:ext cx="2286000" cy="276999"/>
                </a:xfrm>
                <a:prstGeom prst="rect">
                  <a:avLst/>
                </a:prstGeom>
                <a:grpFill/>
                <a:ln w="22225">
                  <a:noFill/>
                  <a:miter lim="800000"/>
                  <a:headEnd/>
                  <a:tailEnd type="none" w="lg" len="lg"/>
                </a:ln>
                <a:effectLst/>
              </p:spPr>
              <p:txBody>
                <a:bodyPr wrap="square">
                  <a:spAutoFit/>
                </a:bodyPr>
                <a:lstStyle/>
                <a:p>
                  <a:pPr>
                    <a:defRPr/>
                  </a:pPr>
                  <a:r>
                    <a:rPr lang="en-US" dirty="0">
                      <a:solidFill>
                        <a:schemeClr val="bg1"/>
                      </a:solidFill>
                      <a:latin typeface="+mn-lt"/>
                    </a:rPr>
                    <a:t>Average ionization length</a:t>
                  </a:r>
                </a:p>
              </p:txBody>
            </p:sp>
          </p:grpSp>
          <p:pic>
            <p:nvPicPr>
              <p:cNvPr id="20497" name="Picture 17"/>
              <p:cNvPicPr>
                <a:picLocks noChangeAspect="1" noChangeArrowheads="1"/>
              </p:cNvPicPr>
              <p:nvPr/>
            </p:nvPicPr>
            <p:blipFill>
              <a:blip r:embed="rId4" cstate="print"/>
              <a:srcRect/>
              <a:stretch>
                <a:fillRect/>
              </a:stretch>
            </p:blipFill>
            <p:spPr bwMode="auto">
              <a:xfrm>
                <a:off x="6196013" y="2514600"/>
                <a:ext cx="2414587" cy="232812"/>
              </a:xfrm>
              <a:prstGeom prst="rect">
                <a:avLst/>
              </a:prstGeom>
              <a:grpFill/>
              <a:ln w="9525" cap="flat" cmpd="sng">
                <a:noFill/>
                <a:prstDash val="solid"/>
                <a:miter lim="800000"/>
                <a:headEnd type="none" w="med" len="med"/>
                <a:tailEnd type="none" w="med" len="med"/>
              </a:ln>
            </p:spPr>
          </p:pic>
          <p:grpSp>
            <p:nvGrpSpPr>
              <p:cNvPr id="5" name="Group 24"/>
              <p:cNvGrpSpPr/>
              <p:nvPr/>
            </p:nvGrpSpPr>
            <p:grpSpPr>
              <a:xfrm>
                <a:off x="3581400" y="3045024"/>
                <a:ext cx="4419600" cy="277297"/>
                <a:chOff x="3581400" y="3045024"/>
                <a:chExt cx="4419600" cy="277297"/>
              </a:xfrm>
              <a:grpFill/>
            </p:grpSpPr>
            <p:pic>
              <p:nvPicPr>
                <p:cNvPr id="20496" name="Picture 16"/>
                <p:cNvPicPr>
                  <a:picLocks noChangeAspect="1" noChangeArrowheads="1"/>
                </p:cNvPicPr>
                <p:nvPr/>
              </p:nvPicPr>
              <p:blipFill>
                <a:blip r:embed="rId5" cstate="print"/>
                <a:srcRect/>
                <a:stretch>
                  <a:fillRect/>
                </a:stretch>
              </p:blipFill>
              <p:spPr bwMode="auto">
                <a:xfrm>
                  <a:off x="3581400" y="3048001"/>
                  <a:ext cx="2743200" cy="274320"/>
                </a:xfrm>
                <a:prstGeom prst="rect">
                  <a:avLst/>
                </a:prstGeom>
                <a:grpFill/>
                <a:ln w="9525" cap="flat" cmpd="sng">
                  <a:noFill/>
                  <a:prstDash val="solid"/>
                  <a:miter lim="800000"/>
                  <a:headEnd type="none" w="med" len="med"/>
                  <a:tailEnd type="none" w="med" len="med"/>
                </a:ln>
              </p:spPr>
            </p:pic>
            <p:sp>
              <p:nvSpPr>
                <p:cNvPr id="24" name="Rectangle 9"/>
                <p:cNvSpPr>
                  <a:spLocks noChangeArrowheads="1"/>
                </p:cNvSpPr>
                <p:nvPr/>
              </p:nvSpPr>
              <p:spPr bwMode="auto">
                <a:xfrm>
                  <a:off x="6400800" y="3045024"/>
                  <a:ext cx="1600200" cy="276999"/>
                </a:xfrm>
                <a:prstGeom prst="rect">
                  <a:avLst/>
                </a:prstGeom>
                <a:grpFill/>
                <a:ln w="22225">
                  <a:noFill/>
                  <a:miter lim="800000"/>
                  <a:headEnd/>
                  <a:tailEnd type="none" w="lg" len="lg"/>
                </a:ln>
                <a:effectLst/>
              </p:spPr>
              <p:txBody>
                <a:bodyPr wrap="square">
                  <a:spAutoFit/>
                </a:bodyPr>
                <a:lstStyle/>
                <a:p>
                  <a:pPr>
                    <a:defRPr/>
                  </a:pPr>
                  <a:r>
                    <a:rPr lang="en-US" dirty="0">
                      <a:solidFill>
                        <a:schemeClr val="bg1"/>
                      </a:solidFill>
                      <a:latin typeface="+mn-lt"/>
                    </a:rPr>
                    <a:t>Distance  along </a:t>
                  </a:r>
                  <a:r>
                    <a:rPr lang="en-US" i="1" dirty="0">
                      <a:solidFill>
                        <a:schemeClr val="bg1"/>
                      </a:solidFill>
                      <a:effectLst>
                        <a:outerShdw blurRad="38100" dist="38100" dir="2700000" algn="tl">
                          <a:srgbClr val="000000">
                            <a:alpha val="43137"/>
                          </a:srgbClr>
                        </a:outerShdw>
                      </a:effectLst>
                      <a:latin typeface="+mn-lt"/>
                    </a:rPr>
                    <a:t>B</a:t>
                  </a:r>
                </a:p>
              </p:txBody>
            </p:sp>
          </p:grpSp>
        </p:grpSp>
      </p:grpSp>
      <p:grpSp>
        <p:nvGrpSpPr>
          <p:cNvPr id="6" name="Group 33"/>
          <p:cNvGrpSpPr>
            <a:grpSpLocks/>
          </p:cNvGrpSpPr>
          <p:nvPr/>
        </p:nvGrpSpPr>
        <p:grpSpPr bwMode="auto">
          <a:xfrm>
            <a:off x="3657600" y="3124200"/>
            <a:ext cx="4495800" cy="1038225"/>
            <a:chOff x="3657600" y="4114800"/>
            <a:chExt cx="4495800" cy="1038423"/>
          </a:xfrm>
        </p:grpSpPr>
        <p:grpSp>
          <p:nvGrpSpPr>
            <p:cNvPr id="7" name="Group 27"/>
            <p:cNvGrpSpPr>
              <a:grpSpLocks/>
            </p:cNvGrpSpPr>
            <p:nvPr/>
          </p:nvGrpSpPr>
          <p:grpSpPr bwMode="auto">
            <a:xfrm>
              <a:off x="3657600" y="4114800"/>
              <a:ext cx="4495800" cy="324028"/>
              <a:chOff x="3657600" y="4114800"/>
              <a:chExt cx="4495800" cy="324028"/>
            </a:xfrm>
          </p:grpSpPr>
          <p:pic>
            <p:nvPicPr>
              <p:cNvPr id="28692" name="Picture 18"/>
              <p:cNvPicPr>
                <a:picLocks noChangeAspect="1" noChangeArrowheads="1"/>
              </p:cNvPicPr>
              <p:nvPr/>
            </p:nvPicPr>
            <p:blipFill>
              <a:blip r:embed="rId6" cstate="print"/>
              <a:srcRect/>
              <a:stretch>
                <a:fillRect/>
              </a:stretch>
            </p:blipFill>
            <p:spPr bwMode="auto">
              <a:xfrm>
                <a:off x="3657600" y="4114800"/>
                <a:ext cx="2667000" cy="324028"/>
              </a:xfrm>
              <a:prstGeom prst="rect">
                <a:avLst/>
              </a:prstGeom>
              <a:noFill/>
              <a:ln w="9525">
                <a:noFill/>
                <a:miter lim="800000"/>
                <a:headEnd/>
                <a:tailEnd/>
              </a:ln>
            </p:spPr>
          </p:pic>
          <p:pic>
            <p:nvPicPr>
              <p:cNvPr id="28693" name="Picture 19"/>
              <p:cNvPicPr>
                <a:picLocks noChangeAspect="1" noChangeArrowheads="1"/>
              </p:cNvPicPr>
              <p:nvPr/>
            </p:nvPicPr>
            <p:blipFill>
              <a:blip r:embed="rId7" cstate="print"/>
              <a:srcRect/>
              <a:stretch>
                <a:fillRect/>
              </a:stretch>
            </p:blipFill>
            <p:spPr bwMode="auto">
              <a:xfrm>
                <a:off x="6553200" y="4114800"/>
                <a:ext cx="1600200" cy="320040"/>
              </a:xfrm>
              <a:prstGeom prst="rect">
                <a:avLst/>
              </a:prstGeom>
              <a:noFill/>
              <a:ln w="9525">
                <a:noFill/>
                <a:miter lim="800000"/>
                <a:headEnd/>
                <a:tailEnd/>
              </a:ln>
            </p:spPr>
          </p:pic>
        </p:grpSp>
        <p:grpSp>
          <p:nvGrpSpPr>
            <p:cNvPr id="8" name="Group 30"/>
            <p:cNvGrpSpPr>
              <a:grpSpLocks/>
            </p:cNvGrpSpPr>
            <p:nvPr/>
          </p:nvGrpSpPr>
          <p:grpSpPr bwMode="auto">
            <a:xfrm>
              <a:off x="4343401" y="4724401"/>
              <a:ext cx="2819399" cy="428822"/>
              <a:chOff x="5257801" y="4572001"/>
              <a:chExt cx="2819399" cy="428822"/>
            </a:xfrm>
          </p:grpSpPr>
          <p:pic>
            <p:nvPicPr>
              <p:cNvPr id="28690" name="Picture 20"/>
              <p:cNvPicPr>
                <a:picLocks noChangeAspect="1" noChangeArrowheads="1"/>
              </p:cNvPicPr>
              <p:nvPr/>
            </p:nvPicPr>
            <p:blipFill>
              <a:blip r:embed="rId8" cstate="print"/>
              <a:srcRect/>
              <a:stretch>
                <a:fillRect/>
              </a:stretch>
            </p:blipFill>
            <p:spPr bwMode="auto">
              <a:xfrm>
                <a:off x="5257801" y="4572001"/>
                <a:ext cx="1219200" cy="428822"/>
              </a:xfrm>
              <a:prstGeom prst="rect">
                <a:avLst/>
              </a:prstGeom>
              <a:noFill/>
              <a:ln w="9525">
                <a:noFill/>
                <a:miter lim="800000"/>
                <a:headEnd/>
                <a:tailEnd/>
              </a:ln>
            </p:spPr>
          </p:pic>
          <p:sp>
            <p:nvSpPr>
              <p:cNvPr id="30" name="Rectangle 10"/>
              <p:cNvSpPr>
                <a:spLocks noChangeArrowheads="1"/>
              </p:cNvSpPr>
              <p:nvPr/>
            </p:nvSpPr>
            <p:spPr bwMode="auto">
              <a:xfrm>
                <a:off x="6705600" y="4648331"/>
                <a:ext cx="1371600" cy="277052"/>
              </a:xfrm>
              <a:prstGeom prst="rect">
                <a:avLst/>
              </a:prstGeom>
              <a:solidFill>
                <a:schemeClr val="tx1"/>
              </a:solidFill>
              <a:ln w="22225">
                <a:noFill/>
                <a:miter lim="800000"/>
                <a:headEnd/>
                <a:tailEnd type="none" w="lg" len="lg"/>
              </a:ln>
              <a:effectLst/>
            </p:spPr>
            <p:txBody>
              <a:bodyPr wrap="square">
                <a:spAutoFit/>
              </a:bodyPr>
              <a:lstStyle/>
              <a:p>
                <a:pPr algn="l">
                  <a:defRPr/>
                </a:pPr>
                <a:r>
                  <a:rPr lang="en-US" dirty="0">
                    <a:solidFill>
                      <a:schemeClr val="bg1"/>
                    </a:solidFill>
                    <a:latin typeface="+mn-lt"/>
                  </a:rPr>
                  <a:t>Ionization time</a:t>
                </a:r>
              </a:p>
            </p:txBody>
          </p:sp>
        </p:grpSp>
      </p:grpSp>
      <p:grpSp>
        <p:nvGrpSpPr>
          <p:cNvPr id="9" name="Group 35"/>
          <p:cNvGrpSpPr>
            <a:grpSpLocks/>
          </p:cNvGrpSpPr>
          <p:nvPr/>
        </p:nvGrpSpPr>
        <p:grpSpPr bwMode="auto">
          <a:xfrm>
            <a:off x="533400" y="4572000"/>
            <a:ext cx="6934200" cy="546100"/>
            <a:chOff x="152401" y="5486400"/>
            <a:chExt cx="6934200" cy="545368"/>
          </a:xfrm>
        </p:grpSpPr>
        <p:pic>
          <p:nvPicPr>
            <p:cNvPr id="28686" name="Picture 21"/>
            <p:cNvPicPr>
              <a:picLocks noChangeAspect="1" noChangeArrowheads="1"/>
            </p:cNvPicPr>
            <p:nvPr/>
          </p:nvPicPr>
          <p:blipFill>
            <a:blip r:embed="rId9" cstate="print"/>
            <a:srcRect/>
            <a:stretch>
              <a:fillRect/>
            </a:stretch>
          </p:blipFill>
          <p:spPr bwMode="auto">
            <a:xfrm>
              <a:off x="2514601" y="5486400"/>
              <a:ext cx="4572000" cy="545368"/>
            </a:xfrm>
            <a:prstGeom prst="rect">
              <a:avLst/>
            </a:prstGeom>
            <a:noFill/>
            <a:ln w="9525">
              <a:noFill/>
              <a:miter lim="800000"/>
              <a:headEnd/>
              <a:tailEnd/>
            </a:ln>
          </p:spPr>
        </p:pic>
        <p:sp>
          <p:nvSpPr>
            <p:cNvPr id="35" name="Rectangle 10"/>
            <p:cNvSpPr>
              <a:spLocks noChangeArrowheads="1"/>
            </p:cNvSpPr>
            <p:nvPr/>
          </p:nvSpPr>
          <p:spPr bwMode="auto">
            <a:xfrm>
              <a:off x="152401" y="5638596"/>
              <a:ext cx="1905000" cy="339270"/>
            </a:xfrm>
            <a:prstGeom prst="rect">
              <a:avLst/>
            </a:prstGeom>
            <a:solidFill>
              <a:schemeClr val="tx1"/>
            </a:solidFill>
            <a:ln w="22225">
              <a:noFill/>
              <a:miter lim="800000"/>
              <a:headEnd/>
              <a:tailEnd type="none" w="lg" len="lg"/>
            </a:ln>
            <a:effectLst/>
          </p:spPr>
          <p:txBody>
            <a:bodyPr>
              <a:spAutoFit/>
            </a:bodyPr>
            <a:lstStyle/>
            <a:p>
              <a:pPr algn="l">
                <a:defRPr/>
              </a:pPr>
              <a:r>
                <a:rPr lang="en-US" sz="1600" dirty="0">
                  <a:solidFill>
                    <a:schemeClr val="bg1"/>
                  </a:solidFill>
                  <a:latin typeface="+mn-lt"/>
                </a:rPr>
                <a:t>Speed of descent </a:t>
              </a:r>
            </a:p>
          </p:txBody>
        </p:sp>
      </p:grpSp>
      <p:grpSp>
        <p:nvGrpSpPr>
          <p:cNvPr id="10" name="Group 43"/>
          <p:cNvGrpSpPr>
            <a:grpSpLocks/>
          </p:cNvGrpSpPr>
          <p:nvPr/>
        </p:nvGrpSpPr>
        <p:grpSpPr bwMode="auto">
          <a:xfrm>
            <a:off x="1905000" y="5599966"/>
            <a:ext cx="4800600" cy="427037"/>
            <a:chOff x="2286000" y="6172200"/>
            <a:chExt cx="4800600" cy="427500"/>
          </a:xfrm>
        </p:grpSpPr>
        <p:pic>
          <p:nvPicPr>
            <p:cNvPr id="28683" name="Picture 22"/>
            <p:cNvPicPr>
              <a:picLocks noChangeAspect="1" noChangeArrowheads="1"/>
            </p:cNvPicPr>
            <p:nvPr/>
          </p:nvPicPr>
          <p:blipFill>
            <a:blip r:embed="rId10" cstate="print"/>
            <a:srcRect/>
            <a:stretch>
              <a:fillRect/>
            </a:stretch>
          </p:blipFill>
          <p:spPr bwMode="auto">
            <a:xfrm>
              <a:off x="2286000" y="6172200"/>
              <a:ext cx="1905000" cy="427500"/>
            </a:xfrm>
            <a:prstGeom prst="rect">
              <a:avLst/>
            </a:prstGeom>
            <a:noFill/>
            <a:ln w="9525">
              <a:noFill/>
              <a:miter lim="800000"/>
              <a:headEnd/>
              <a:tailEnd/>
            </a:ln>
          </p:spPr>
        </p:pic>
        <p:pic>
          <p:nvPicPr>
            <p:cNvPr id="28684" name="Picture 25"/>
            <p:cNvPicPr>
              <a:picLocks noChangeAspect="1" noChangeArrowheads="1"/>
            </p:cNvPicPr>
            <p:nvPr/>
          </p:nvPicPr>
          <p:blipFill>
            <a:blip r:embed="rId11" cstate="print"/>
            <a:srcRect/>
            <a:stretch>
              <a:fillRect/>
            </a:stretch>
          </p:blipFill>
          <p:spPr bwMode="auto">
            <a:xfrm>
              <a:off x="5334000" y="6172200"/>
              <a:ext cx="1752600" cy="326571"/>
            </a:xfrm>
            <a:prstGeom prst="rect">
              <a:avLst/>
            </a:prstGeom>
            <a:noFill/>
            <a:ln w="9525">
              <a:noFill/>
              <a:miter lim="800000"/>
              <a:headEnd/>
              <a:tailEnd/>
            </a:ln>
          </p:spPr>
        </p:pic>
        <p:cxnSp>
          <p:nvCxnSpPr>
            <p:cNvPr id="43" name="Straight Arrow Connector 42"/>
            <p:cNvCxnSpPr/>
            <p:nvPr/>
          </p:nvCxnSpPr>
          <p:spPr>
            <a:xfrm>
              <a:off x="4343400" y="6363641"/>
              <a:ext cx="838200" cy="1589"/>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 name="Rectangle 10"/>
          <p:cNvSpPr>
            <a:spLocks noChangeArrowheads="1"/>
          </p:cNvSpPr>
          <p:nvPr/>
        </p:nvSpPr>
        <p:spPr bwMode="auto">
          <a:xfrm>
            <a:off x="7010400" y="5265003"/>
            <a:ext cx="1219200" cy="830997"/>
          </a:xfrm>
          <a:prstGeom prst="rect">
            <a:avLst/>
          </a:prstGeom>
          <a:solidFill>
            <a:srgbClr val="FFFF00"/>
          </a:solidFill>
          <a:ln w="22225">
            <a:noFill/>
            <a:miter lim="800000"/>
            <a:headEnd/>
            <a:tailEnd type="none" w="lg" len="lg"/>
          </a:ln>
          <a:effectLst/>
        </p:spPr>
        <p:txBody>
          <a:bodyPr wrap="square">
            <a:spAutoFit/>
          </a:bodyPr>
          <a:lstStyle/>
          <a:p>
            <a:pPr algn="l">
              <a:defRPr/>
            </a:pPr>
            <a:r>
              <a:rPr lang="en-US" dirty="0">
                <a:solidFill>
                  <a:schemeClr val="tx1"/>
                </a:solidFill>
                <a:latin typeface="+mn-lt"/>
              </a:rPr>
              <a:t>In excellent agreement with the </a:t>
            </a:r>
            <a:r>
              <a:rPr lang="en-US" dirty="0" smtClean="0">
                <a:solidFill>
                  <a:schemeClr val="tx1"/>
                </a:solidFill>
                <a:latin typeface="+mn-lt"/>
              </a:rPr>
              <a:t>optical observations</a:t>
            </a:r>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90"/>
                                        </p:tgtEl>
                                        <p:attrNameLst>
                                          <p:attrName>style.visibility</p:attrName>
                                        </p:attrNameLst>
                                      </p:cBhvr>
                                      <p:to>
                                        <p:strVal val="visible"/>
                                      </p:to>
                                    </p:set>
                                    <p:animEffect transition="in" filter="box(in)">
                                      <p:cBhvr>
                                        <p:cTn id="12" dur="500"/>
                                        <p:tgtEl>
                                          <p:spTgt spid="20490"/>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 presetClass="entr" presetSubtype="16"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autoUpdateAnimBg="0"/>
      <p:bldP spid="45" grpId="0" animBg="1" autoUpdateAnimBg="0"/>
    </p:bldLst>
  </p:timing>
</p:sld>
</file>

<file path=ppt/theme/theme1.xml><?xml version="1.0" encoding="utf-8"?>
<a:theme xmlns:a="http://schemas.openxmlformats.org/drawingml/2006/main" name="AFRL Briefing Template 9FEB1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31877</TotalTime>
  <Pages>50</Pages>
  <Words>828</Words>
  <Application>Microsoft Office PowerPoint</Application>
  <PresentationFormat>On-screen Show (4:3)</PresentationFormat>
  <Paragraphs>106</Paragraphs>
  <Slides>14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AFRL Briefing Template 9FEB11</vt:lpstr>
      <vt:lpstr>Photo Editor Photo</vt:lpstr>
      <vt:lpstr>Slide 1</vt:lpstr>
      <vt:lpstr>OUTLINE</vt:lpstr>
      <vt:lpstr>Cartoon of Artificial Aurora</vt:lpstr>
      <vt:lpstr>HF  Heating </vt:lpstr>
      <vt:lpstr>Descending ArtificialPlasma `Layer’</vt:lpstr>
      <vt:lpstr>Optical Ring </vt:lpstr>
      <vt:lpstr>Descending Ionizing Wavefront</vt:lpstr>
      <vt:lpstr>Accelerated Electrons &amp; Ionization</vt:lpstr>
      <vt:lpstr> Ionizing Wave</vt:lpstr>
      <vt:lpstr>Slide 10</vt:lpstr>
      <vt:lpstr>Slide 11</vt:lpstr>
      <vt:lpstr>Slide 12</vt:lpstr>
      <vt:lpstr>Summary</vt:lpstr>
      <vt:lpstr>EISCAT UHF radar observations</vt:lpstr>
    </vt:vector>
  </TitlesOfParts>
  <Company>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haarp 2005</dc:title>
  <dc:creator>mishin</dc:creator>
  <cp:keywords>heting</cp:keywords>
  <cp:lastModifiedBy>Evgeny Mishin</cp:lastModifiedBy>
  <cp:revision>950</cp:revision>
  <cp:lastPrinted>2000-07-26T13:26:49Z</cp:lastPrinted>
  <dcterms:created xsi:type="dcterms:W3CDTF">2004-03-08T17:17:12Z</dcterms:created>
  <dcterms:modified xsi:type="dcterms:W3CDTF">2011-11-08T18:29:05Z</dcterms:modified>
</cp:coreProperties>
</file>